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4"/>
  </p:notesMasterIdLst>
  <p:handoutMasterIdLst>
    <p:handoutMasterId r:id="rId65"/>
  </p:handoutMasterIdLst>
  <p:sldIdLst>
    <p:sldId id="257" r:id="rId5"/>
    <p:sldId id="258" r:id="rId6"/>
    <p:sldId id="259" r:id="rId7"/>
    <p:sldId id="260" r:id="rId8"/>
    <p:sldId id="306" r:id="rId9"/>
    <p:sldId id="261" r:id="rId10"/>
    <p:sldId id="267" r:id="rId11"/>
    <p:sldId id="268" r:id="rId12"/>
    <p:sldId id="270" r:id="rId13"/>
    <p:sldId id="262" r:id="rId14"/>
    <p:sldId id="292" r:id="rId15"/>
    <p:sldId id="323" r:id="rId16"/>
    <p:sldId id="287" r:id="rId17"/>
    <p:sldId id="288" r:id="rId18"/>
    <p:sldId id="297" r:id="rId19"/>
    <p:sldId id="276" r:id="rId20"/>
    <p:sldId id="273" r:id="rId21"/>
    <p:sldId id="302" r:id="rId22"/>
    <p:sldId id="279" r:id="rId23"/>
    <p:sldId id="325" r:id="rId24"/>
    <p:sldId id="280" r:id="rId25"/>
    <p:sldId id="308" r:id="rId26"/>
    <p:sldId id="281" r:id="rId27"/>
    <p:sldId id="282" r:id="rId28"/>
    <p:sldId id="285" r:id="rId29"/>
    <p:sldId id="286" r:id="rId30"/>
    <p:sldId id="298" r:id="rId31"/>
    <p:sldId id="324" r:id="rId32"/>
    <p:sldId id="299" r:id="rId33"/>
    <p:sldId id="291" r:id="rId34"/>
    <p:sldId id="278" r:id="rId35"/>
    <p:sldId id="293" r:id="rId36"/>
    <p:sldId id="294" r:id="rId37"/>
    <p:sldId id="296" r:id="rId38"/>
    <p:sldId id="295" r:id="rId39"/>
    <p:sldId id="263" r:id="rId40"/>
    <p:sldId id="303" r:id="rId41"/>
    <p:sldId id="307" r:id="rId42"/>
    <p:sldId id="304" r:id="rId43"/>
    <p:sldId id="305" r:id="rId44"/>
    <p:sldId id="318" r:id="rId45"/>
    <p:sldId id="319" r:id="rId46"/>
    <p:sldId id="309" r:id="rId47"/>
    <p:sldId id="310" r:id="rId48"/>
    <p:sldId id="311" r:id="rId49"/>
    <p:sldId id="313" r:id="rId50"/>
    <p:sldId id="320" r:id="rId51"/>
    <p:sldId id="321" r:id="rId52"/>
    <p:sldId id="312" r:id="rId53"/>
    <p:sldId id="314" r:id="rId54"/>
    <p:sldId id="275" r:id="rId55"/>
    <p:sldId id="315" r:id="rId56"/>
    <p:sldId id="316" r:id="rId57"/>
    <p:sldId id="274" r:id="rId58"/>
    <p:sldId id="289" r:id="rId59"/>
    <p:sldId id="290" r:id="rId60"/>
    <p:sldId id="317" r:id="rId61"/>
    <p:sldId id="322" r:id="rId62"/>
    <p:sldId id="269" r:id="rId63"/>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336">
          <p15:clr>
            <a:srgbClr val="A4A3A4"/>
          </p15:clr>
        </p15:guide>
        <p15:guide id="5" orient="horz" pos="1920">
          <p15:clr>
            <a:srgbClr val="A4A3A4"/>
          </p15:clr>
        </p15:guide>
        <p15:guide id="6" orient="horz" pos="3984">
          <p15:clr>
            <a:srgbClr val="A4A3A4"/>
          </p15:clr>
        </p15:guide>
        <p15:guide id="7" orient="horz" pos="1152">
          <p15:clr>
            <a:srgbClr val="A4A3A4"/>
          </p15:clr>
        </p15:guide>
        <p15:guide id="8" pos="3839">
          <p15:clr>
            <a:srgbClr val="A4A3A4"/>
          </p15:clr>
        </p15:guide>
        <p15:guide id="9" pos="671">
          <p15:clr>
            <a:srgbClr val="A4A3A4"/>
          </p15:clr>
        </p15:guide>
        <p15:guide id="10" pos="7007">
          <p15:clr>
            <a:srgbClr val="A4A3A4"/>
          </p15:clr>
        </p15:guide>
        <p15:guide id="11" pos="6143">
          <p15:clr>
            <a:srgbClr val="A4A3A4"/>
          </p15:clr>
        </p15:guide>
        <p15:guide id="12" pos="3263">
          <p15:clr>
            <a:srgbClr val="A4A3A4"/>
          </p15:clr>
        </p15:guide>
        <p15:guide id="13" pos="7391">
          <p15:clr>
            <a:srgbClr val="A4A3A4"/>
          </p15:clr>
        </p15:guide>
        <p15:guide id="14" pos="3695">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015" autoAdjust="0"/>
    <p:restoredTop sz="84356" autoAdjust="0"/>
  </p:normalViewPr>
  <p:slideViewPr>
    <p:cSldViewPr showGuides="1">
      <p:cViewPr>
        <p:scale>
          <a:sx n="63" d="100"/>
          <a:sy n="63" d="100"/>
        </p:scale>
        <p:origin x="-1013" y="-312"/>
      </p:cViewPr>
      <p:guideLst>
        <p:guide orient="horz" pos="2160"/>
        <p:guide orient="horz" pos="1008"/>
        <p:guide orient="horz" pos="3792"/>
        <p:guide orient="horz" pos="336"/>
        <p:guide orient="horz" pos="1920"/>
        <p:guide orient="horz" pos="3984"/>
        <p:guide orient="horz" pos="1152"/>
        <p:guide pos="3839"/>
        <p:guide pos="671"/>
        <p:guide pos="7007"/>
        <p:guide pos="6143"/>
        <p:guide pos="3263"/>
        <p:guide pos="7391"/>
        <p:guide pos="369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76" d="100"/>
          <a:sy n="76" d="100"/>
        </p:scale>
        <p:origin x="168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3D5622-7BB0-401D-8741-45DD9C06E0A3}"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en-US"/>
        </a:p>
      </dgm:t>
    </dgm:pt>
    <dgm:pt modelId="{B2C83B41-A8BD-4564-A0E3-958816BAC90A}">
      <dgm:prSet phldrT="[Text]"/>
      <dgm:spPr/>
      <dgm:t>
        <a:bodyPr/>
        <a:lstStyle/>
        <a:p>
          <a:r>
            <a:rPr lang="en-US" dirty="0" smtClean="0"/>
            <a:t>Intended Use</a:t>
          </a:r>
          <a:endParaRPr lang="en-US" dirty="0"/>
        </a:p>
      </dgm:t>
    </dgm:pt>
    <dgm:pt modelId="{5F2F0945-B691-4390-A960-DBECA500B27D}" type="parTrans" cxnId="{691523B0-3031-426B-BC48-CFE660C517C0}">
      <dgm:prSet/>
      <dgm:spPr/>
      <dgm:t>
        <a:bodyPr/>
        <a:lstStyle/>
        <a:p>
          <a:endParaRPr lang="en-US"/>
        </a:p>
      </dgm:t>
    </dgm:pt>
    <dgm:pt modelId="{0229316E-5D7B-495E-90EF-E404A1D4EE4C}" type="sibTrans" cxnId="{691523B0-3031-426B-BC48-CFE660C517C0}">
      <dgm:prSet/>
      <dgm:spPr/>
      <dgm:t>
        <a:bodyPr/>
        <a:lstStyle/>
        <a:p>
          <a:endParaRPr lang="en-US"/>
        </a:p>
      </dgm:t>
    </dgm:pt>
    <dgm:pt modelId="{14E50BC8-4C77-42F7-A550-77FFF644772F}">
      <dgm:prSet phldrT="[Text]"/>
      <dgm:spPr/>
      <dgm:t>
        <a:bodyPr/>
        <a:lstStyle/>
        <a:p>
          <a:r>
            <a:rPr lang="en-US" dirty="0" smtClean="0"/>
            <a:t>Scope Of Work</a:t>
          </a:r>
          <a:endParaRPr lang="en-US" dirty="0"/>
        </a:p>
      </dgm:t>
    </dgm:pt>
    <dgm:pt modelId="{E1B6E07A-4CAE-4143-B652-5A1E85E11776}" type="parTrans" cxnId="{8F834396-A395-4C56-8D13-3FA4FB0544FC}">
      <dgm:prSet/>
      <dgm:spPr/>
      <dgm:t>
        <a:bodyPr/>
        <a:lstStyle/>
        <a:p>
          <a:endParaRPr lang="en-US"/>
        </a:p>
      </dgm:t>
    </dgm:pt>
    <dgm:pt modelId="{C83D402D-50F7-4815-A4F5-381709FE4BFC}" type="sibTrans" cxnId="{8F834396-A395-4C56-8D13-3FA4FB0544FC}">
      <dgm:prSet/>
      <dgm:spPr/>
      <dgm:t>
        <a:bodyPr/>
        <a:lstStyle/>
        <a:p>
          <a:endParaRPr lang="en-US"/>
        </a:p>
      </dgm:t>
    </dgm:pt>
    <dgm:pt modelId="{DBF80A45-4415-4F11-B4A9-E942135D6C2C}">
      <dgm:prSet phldrT="[Text]"/>
      <dgm:spPr/>
      <dgm:t>
        <a:bodyPr/>
        <a:lstStyle/>
        <a:p>
          <a:r>
            <a:rPr lang="en-US" dirty="0" smtClean="0"/>
            <a:t>Definition of value</a:t>
          </a:r>
          <a:endParaRPr lang="en-US" dirty="0"/>
        </a:p>
      </dgm:t>
    </dgm:pt>
    <dgm:pt modelId="{A9DBC61C-57A9-45D0-9A46-27DEB294AD19}" type="parTrans" cxnId="{964AFDDD-D159-4483-8BE6-A3CDBF47BE33}">
      <dgm:prSet/>
      <dgm:spPr/>
      <dgm:t>
        <a:bodyPr/>
        <a:lstStyle/>
        <a:p>
          <a:endParaRPr lang="en-US"/>
        </a:p>
      </dgm:t>
    </dgm:pt>
    <dgm:pt modelId="{207133EE-14D3-4D58-8159-50B897F5A0DF}" type="sibTrans" cxnId="{964AFDDD-D159-4483-8BE6-A3CDBF47BE33}">
      <dgm:prSet/>
      <dgm:spPr/>
      <dgm:t>
        <a:bodyPr/>
        <a:lstStyle/>
        <a:p>
          <a:endParaRPr lang="en-US"/>
        </a:p>
      </dgm:t>
    </dgm:pt>
    <dgm:pt modelId="{4ED036AA-41C5-4F9F-B9A2-513B370C491B}">
      <dgm:prSet phldrT="[Text]"/>
      <dgm:spPr/>
      <dgm:t>
        <a:bodyPr/>
        <a:lstStyle/>
        <a:p>
          <a:r>
            <a:rPr lang="en-US" dirty="0" smtClean="0"/>
            <a:t>Property Appraised</a:t>
          </a:r>
          <a:endParaRPr lang="en-US" dirty="0"/>
        </a:p>
      </dgm:t>
    </dgm:pt>
    <dgm:pt modelId="{07E3430E-E3EC-4E89-9C11-DC3C0C0523BD}" type="parTrans" cxnId="{AF03CC2F-966D-49F7-BDE8-1CD1972D2D46}">
      <dgm:prSet/>
      <dgm:spPr/>
      <dgm:t>
        <a:bodyPr/>
        <a:lstStyle/>
        <a:p>
          <a:endParaRPr lang="en-US"/>
        </a:p>
      </dgm:t>
    </dgm:pt>
    <dgm:pt modelId="{7075CEC9-672C-405A-92BE-C6A62B8F7FF8}" type="sibTrans" cxnId="{AF03CC2F-966D-49F7-BDE8-1CD1972D2D46}">
      <dgm:prSet/>
      <dgm:spPr/>
      <dgm:t>
        <a:bodyPr/>
        <a:lstStyle/>
        <a:p>
          <a:endParaRPr lang="en-US"/>
        </a:p>
      </dgm:t>
    </dgm:pt>
    <dgm:pt modelId="{38A1178B-D121-433B-A52F-C59E608F00B1}">
      <dgm:prSet phldrT="[Text]"/>
      <dgm:spPr/>
      <dgm:t>
        <a:bodyPr/>
        <a:lstStyle/>
        <a:p>
          <a:r>
            <a:rPr lang="en-US" dirty="0" smtClean="0"/>
            <a:t>Limiting Conditions</a:t>
          </a:r>
          <a:endParaRPr lang="en-US" dirty="0"/>
        </a:p>
      </dgm:t>
    </dgm:pt>
    <dgm:pt modelId="{A19DC2EA-2216-45BA-9769-71C98E746789}" type="parTrans" cxnId="{6023BF6B-16F2-4A36-9887-B9A61530E66D}">
      <dgm:prSet/>
      <dgm:spPr/>
      <dgm:t>
        <a:bodyPr/>
        <a:lstStyle/>
        <a:p>
          <a:endParaRPr lang="en-US"/>
        </a:p>
      </dgm:t>
    </dgm:pt>
    <dgm:pt modelId="{0353224E-3237-46C2-92A9-491FFB641169}" type="sibTrans" cxnId="{6023BF6B-16F2-4A36-9887-B9A61530E66D}">
      <dgm:prSet/>
      <dgm:spPr/>
      <dgm:t>
        <a:bodyPr/>
        <a:lstStyle/>
        <a:p>
          <a:endParaRPr lang="en-US"/>
        </a:p>
      </dgm:t>
    </dgm:pt>
    <dgm:pt modelId="{EB94BDB1-5CA9-4490-99C3-F4EFE091D40B}">
      <dgm:prSet phldrT="[Text]"/>
      <dgm:spPr/>
      <dgm:t>
        <a:bodyPr/>
        <a:lstStyle/>
        <a:p>
          <a:r>
            <a:rPr lang="en-US" dirty="0" smtClean="0"/>
            <a:t>Method of Valuation</a:t>
          </a:r>
          <a:endParaRPr lang="en-US" dirty="0"/>
        </a:p>
      </dgm:t>
    </dgm:pt>
    <dgm:pt modelId="{DB13E676-C3CB-4225-8D7C-184EAA715BAC}" type="parTrans" cxnId="{D8234417-E52D-4456-9966-6ADD8809C1DE}">
      <dgm:prSet/>
      <dgm:spPr/>
      <dgm:t>
        <a:bodyPr/>
        <a:lstStyle/>
        <a:p>
          <a:endParaRPr lang="en-US"/>
        </a:p>
      </dgm:t>
    </dgm:pt>
    <dgm:pt modelId="{31FE4F08-A653-4DB7-901E-4C8DC7516EA8}" type="sibTrans" cxnId="{D8234417-E52D-4456-9966-6ADD8809C1DE}">
      <dgm:prSet/>
      <dgm:spPr/>
      <dgm:t>
        <a:bodyPr/>
        <a:lstStyle/>
        <a:p>
          <a:endParaRPr lang="en-US"/>
        </a:p>
      </dgm:t>
    </dgm:pt>
    <dgm:pt modelId="{108AD27D-3C70-4DB2-A1BE-CBDE41A1083F}">
      <dgm:prSet phldrT="[Text]"/>
      <dgm:spPr/>
      <dgm:t>
        <a:bodyPr/>
        <a:lstStyle/>
        <a:p>
          <a:r>
            <a:rPr lang="en-US" dirty="0" smtClean="0"/>
            <a:t>Reconciliation</a:t>
          </a:r>
          <a:endParaRPr lang="en-US" dirty="0"/>
        </a:p>
      </dgm:t>
    </dgm:pt>
    <dgm:pt modelId="{6896D1EF-1C9C-4204-BA9A-FEEBFF5341FC}" type="parTrans" cxnId="{30D6C2A0-6A38-41F8-BB8B-2BA1089D0D35}">
      <dgm:prSet/>
      <dgm:spPr/>
      <dgm:t>
        <a:bodyPr/>
        <a:lstStyle/>
        <a:p>
          <a:endParaRPr lang="en-US"/>
        </a:p>
      </dgm:t>
    </dgm:pt>
    <dgm:pt modelId="{2939A2B8-B85E-444D-B322-8E00837D0ED6}" type="sibTrans" cxnId="{30D6C2A0-6A38-41F8-BB8B-2BA1089D0D35}">
      <dgm:prSet/>
      <dgm:spPr/>
      <dgm:t>
        <a:bodyPr/>
        <a:lstStyle/>
        <a:p>
          <a:endParaRPr lang="en-US"/>
        </a:p>
      </dgm:t>
    </dgm:pt>
    <dgm:pt modelId="{D85B18D6-87CF-4060-8A03-95AB484FD9D9}">
      <dgm:prSet phldrT="[Text]"/>
      <dgm:spPr/>
      <dgm:t>
        <a:bodyPr/>
        <a:lstStyle/>
        <a:p>
          <a:r>
            <a:rPr lang="en-US" dirty="0" smtClean="0"/>
            <a:t>Certification</a:t>
          </a:r>
          <a:endParaRPr lang="en-US" dirty="0"/>
        </a:p>
      </dgm:t>
    </dgm:pt>
    <dgm:pt modelId="{681701FE-8D01-42A3-AE4E-369F36E53858}" type="parTrans" cxnId="{21174ED3-ED50-4D7C-B0E2-60AB348B2BFB}">
      <dgm:prSet/>
      <dgm:spPr/>
      <dgm:t>
        <a:bodyPr/>
        <a:lstStyle/>
        <a:p>
          <a:endParaRPr lang="en-US"/>
        </a:p>
      </dgm:t>
    </dgm:pt>
    <dgm:pt modelId="{E74A1225-FB81-426D-938E-9AD1146A56F0}" type="sibTrans" cxnId="{21174ED3-ED50-4D7C-B0E2-60AB348B2BFB}">
      <dgm:prSet/>
      <dgm:spPr/>
      <dgm:t>
        <a:bodyPr/>
        <a:lstStyle/>
        <a:p>
          <a:endParaRPr lang="en-US"/>
        </a:p>
      </dgm:t>
    </dgm:pt>
    <dgm:pt modelId="{37F6616B-542F-4FA1-9A5B-19E5E138A131}">
      <dgm:prSet phldrT="[Text]"/>
      <dgm:spPr/>
      <dgm:t>
        <a:bodyPr/>
        <a:lstStyle/>
        <a:p>
          <a:r>
            <a:rPr lang="en-US" dirty="0" smtClean="0"/>
            <a:t>Research</a:t>
          </a:r>
          <a:endParaRPr lang="en-US" dirty="0"/>
        </a:p>
      </dgm:t>
    </dgm:pt>
    <dgm:pt modelId="{27C7CE30-5A4A-4F18-9850-F473C8BFBBA8}" type="parTrans" cxnId="{B13E7090-BDAD-44B9-8ED9-85E972728DE5}">
      <dgm:prSet/>
      <dgm:spPr/>
      <dgm:t>
        <a:bodyPr/>
        <a:lstStyle/>
        <a:p>
          <a:endParaRPr lang="en-US"/>
        </a:p>
      </dgm:t>
    </dgm:pt>
    <dgm:pt modelId="{D81B3B62-B84D-4A6C-9DDD-CFF26353FB01}" type="sibTrans" cxnId="{B13E7090-BDAD-44B9-8ED9-85E972728DE5}">
      <dgm:prSet/>
      <dgm:spPr/>
      <dgm:t>
        <a:bodyPr/>
        <a:lstStyle/>
        <a:p>
          <a:endParaRPr lang="en-US"/>
        </a:p>
      </dgm:t>
    </dgm:pt>
    <dgm:pt modelId="{ED3A2F02-A215-4EB3-8956-F6FB91672D1C}">
      <dgm:prSet phldrT="[Text]"/>
      <dgm:spPr/>
      <dgm:t>
        <a:bodyPr/>
        <a:lstStyle/>
        <a:p>
          <a:r>
            <a:rPr lang="en-US" dirty="0" smtClean="0"/>
            <a:t>Qualifications</a:t>
          </a:r>
          <a:endParaRPr lang="en-US" dirty="0"/>
        </a:p>
      </dgm:t>
    </dgm:pt>
    <dgm:pt modelId="{3AEDB6D3-7576-449C-AB6F-011060CAD23B}" type="parTrans" cxnId="{DA6EEBA5-734D-4721-B66C-262F8076C485}">
      <dgm:prSet/>
      <dgm:spPr/>
      <dgm:t>
        <a:bodyPr/>
        <a:lstStyle/>
        <a:p>
          <a:endParaRPr lang="en-US"/>
        </a:p>
      </dgm:t>
    </dgm:pt>
    <dgm:pt modelId="{6F7CDDD8-EF83-4A89-9C68-619BE4A3F6DF}" type="sibTrans" cxnId="{DA6EEBA5-734D-4721-B66C-262F8076C485}">
      <dgm:prSet/>
      <dgm:spPr/>
      <dgm:t>
        <a:bodyPr/>
        <a:lstStyle/>
        <a:p>
          <a:endParaRPr lang="en-US"/>
        </a:p>
      </dgm:t>
    </dgm:pt>
    <dgm:pt modelId="{F63CADE6-96AA-47BE-B6E2-36A566E6F8FD}" type="pres">
      <dgm:prSet presAssocID="{F23D5622-7BB0-401D-8741-45DD9C06E0A3}" presName="diagram" presStyleCnt="0">
        <dgm:presLayoutVars>
          <dgm:dir/>
          <dgm:resizeHandles/>
        </dgm:presLayoutVars>
      </dgm:prSet>
      <dgm:spPr/>
      <dgm:t>
        <a:bodyPr/>
        <a:lstStyle/>
        <a:p>
          <a:endParaRPr lang="en-US"/>
        </a:p>
      </dgm:t>
    </dgm:pt>
    <dgm:pt modelId="{32B22CCA-7CCA-482F-91C9-020A29471F10}" type="pres">
      <dgm:prSet presAssocID="{B2C83B41-A8BD-4564-A0E3-958816BAC90A}" presName="firstNode" presStyleLbl="node1" presStyleIdx="0" presStyleCnt="10">
        <dgm:presLayoutVars>
          <dgm:bulletEnabled val="1"/>
        </dgm:presLayoutVars>
      </dgm:prSet>
      <dgm:spPr/>
      <dgm:t>
        <a:bodyPr/>
        <a:lstStyle/>
        <a:p>
          <a:endParaRPr lang="en-US"/>
        </a:p>
      </dgm:t>
    </dgm:pt>
    <dgm:pt modelId="{5600EEF1-2D0A-4384-9815-3EDAA46F7BF5}" type="pres">
      <dgm:prSet presAssocID="{0229316E-5D7B-495E-90EF-E404A1D4EE4C}" presName="sibTrans" presStyleLbl="sibTrans2D1" presStyleIdx="0" presStyleCnt="9"/>
      <dgm:spPr/>
      <dgm:t>
        <a:bodyPr/>
        <a:lstStyle/>
        <a:p>
          <a:endParaRPr lang="en-US"/>
        </a:p>
      </dgm:t>
    </dgm:pt>
    <dgm:pt modelId="{26AF59B8-EDC5-494B-A965-7F3457900213}" type="pres">
      <dgm:prSet presAssocID="{14E50BC8-4C77-42F7-A550-77FFF644772F}" presName="middleNode" presStyleCnt="0"/>
      <dgm:spPr/>
    </dgm:pt>
    <dgm:pt modelId="{5B411878-44D7-4DF9-BC81-DB392F13D509}" type="pres">
      <dgm:prSet presAssocID="{14E50BC8-4C77-42F7-A550-77FFF644772F}" presName="padding" presStyleLbl="node1" presStyleIdx="0" presStyleCnt="10"/>
      <dgm:spPr/>
    </dgm:pt>
    <dgm:pt modelId="{BE54C2C5-88E3-46A4-BD41-E2DAFF6106B2}" type="pres">
      <dgm:prSet presAssocID="{14E50BC8-4C77-42F7-A550-77FFF644772F}" presName="shape" presStyleLbl="node1" presStyleIdx="1" presStyleCnt="10">
        <dgm:presLayoutVars>
          <dgm:bulletEnabled val="1"/>
        </dgm:presLayoutVars>
      </dgm:prSet>
      <dgm:spPr/>
      <dgm:t>
        <a:bodyPr/>
        <a:lstStyle/>
        <a:p>
          <a:endParaRPr lang="en-US"/>
        </a:p>
      </dgm:t>
    </dgm:pt>
    <dgm:pt modelId="{DEC93C6E-9FAA-4E8C-9E3B-E52D05525E13}" type="pres">
      <dgm:prSet presAssocID="{C83D402D-50F7-4815-A4F5-381709FE4BFC}" presName="sibTrans" presStyleLbl="sibTrans2D1" presStyleIdx="1" presStyleCnt="9"/>
      <dgm:spPr/>
      <dgm:t>
        <a:bodyPr/>
        <a:lstStyle/>
        <a:p>
          <a:endParaRPr lang="en-US"/>
        </a:p>
      </dgm:t>
    </dgm:pt>
    <dgm:pt modelId="{2465499C-477C-418F-939B-23D394CB5420}" type="pres">
      <dgm:prSet presAssocID="{DBF80A45-4415-4F11-B4A9-E942135D6C2C}" presName="middleNode" presStyleCnt="0"/>
      <dgm:spPr/>
    </dgm:pt>
    <dgm:pt modelId="{23DF3DE8-35EC-4D23-99A6-EB0CD77B0C8E}" type="pres">
      <dgm:prSet presAssocID="{DBF80A45-4415-4F11-B4A9-E942135D6C2C}" presName="padding" presStyleLbl="node1" presStyleIdx="1" presStyleCnt="10"/>
      <dgm:spPr/>
    </dgm:pt>
    <dgm:pt modelId="{0DF179BF-5436-4EB3-AC0C-09077EC638D0}" type="pres">
      <dgm:prSet presAssocID="{DBF80A45-4415-4F11-B4A9-E942135D6C2C}" presName="shape" presStyleLbl="node1" presStyleIdx="2" presStyleCnt="10">
        <dgm:presLayoutVars>
          <dgm:bulletEnabled val="1"/>
        </dgm:presLayoutVars>
      </dgm:prSet>
      <dgm:spPr/>
      <dgm:t>
        <a:bodyPr/>
        <a:lstStyle/>
        <a:p>
          <a:endParaRPr lang="en-US"/>
        </a:p>
      </dgm:t>
    </dgm:pt>
    <dgm:pt modelId="{6184BA18-4A76-4A45-BC97-6C73CA1EEF1B}" type="pres">
      <dgm:prSet presAssocID="{207133EE-14D3-4D58-8159-50B897F5A0DF}" presName="sibTrans" presStyleLbl="sibTrans2D1" presStyleIdx="2" presStyleCnt="9"/>
      <dgm:spPr/>
      <dgm:t>
        <a:bodyPr/>
        <a:lstStyle/>
        <a:p>
          <a:endParaRPr lang="en-US"/>
        </a:p>
      </dgm:t>
    </dgm:pt>
    <dgm:pt modelId="{0EB79A5A-63D5-4CCA-B628-39A79B96F50B}" type="pres">
      <dgm:prSet presAssocID="{4ED036AA-41C5-4F9F-B9A2-513B370C491B}" presName="middleNode" presStyleCnt="0"/>
      <dgm:spPr/>
    </dgm:pt>
    <dgm:pt modelId="{8DE30C75-7F44-4893-BEBE-458C02C37349}" type="pres">
      <dgm:prSet presAssocID="{4ED036AA-41C5-4F9F-B9A2-513B370C491B}" presName="padding" presStyleLbl="node1" presStyleIdx="2" presStyleCnt="10"/>
      <dgm:spPr/>
    </dgm:pt>
    <dgm:pt modelId="{8638C110-FF30-4560-ADF1-BDA5C9320762}" type="pres">
      <dgm:prSet presAssocID="{4ED036AA-41C5-4F9F-B9A2-513B370C491B}" presName="shape" presStyleLbl="node1" presStyleIdx="3" presStyleCnt="10">
        <dgm:presLayoutVars>
          <dgm:bulletEnabled val="1"/>
        </dgm:presLayoutVars>
      </dgm:prSet>
      <dgm:spPr/>
      <dgm:t>
        <a:bodyPr/>
        <a:lstStyle/>
        <a:p>
          <a:endParaRPr lang="en-US"/>
        </a:p>
      </dgm:t>
    </dgm:pt>
    <dgm:pt modelId="{62C4FA37-69D7-48E6-9EF3-EB7EA98A1612}" type="pres">
      <dgm:prSet presAssocID="{7075CEC9-672C-405A-92BE-C6A62B8F7FF8}" presName="sibTrans" presStyleLbl="sibTrans2D1" presStyleIdx="3" presStyleCnt="9"/>
      <dgm:spPr/>
      <dgm:t>
        <a:bodyPr/>
        <a:lstStyle/>
        <a:p>
          <a:endParaRPr lang="en-US"/>
        </a:p>
      </dgm:t>
    </dgm:pt>
    <dgm:pt modelId="{F088A782-D682-47FA-999B-A04743698662}" type="pres">
      <dgm:prSet presAssocID="{38A1178B-D121-433B-A52F-C59E608F00B1}" presName="middleNode" presStyleCnt="0"/>
      <dgm:spPr/>
    </dgm:pt>
    <dgm:pt modelId="{1F8C22E6-2F19-481A-95B2-F8E9E33F512A}" type="pres">
      <dgm:prSet presAssocID="{38A1178B-D121-433B-A52F-C59E608F00B1}" presName="padding" presStyleLbl="node1" presStyleIdx="3" presStyleCnt="10"/>
      <dgm:spPr/>
    </dgm:pt>
    <dgm:pt modelId="{63B4708B-F13E-456C-9F1A-8F237C175A0A}" type="pres">
      <dgm:prSet presAssocID="{38A1178B-D121-433B-A52F-C59E608F00B1}" presName="shape" presStyleLbl="node1" presStyleIdx="4" presStyleCnt="10">
        <dgm:presLayoutVars>
          <dgm:bulletEnabled val="1"/>
        </dgm:presLayoutVars>
      </dgm:prSet>
      <dgm:spPr/>
      <dgm:t>
        <a:bodyPr/>
        <a:lstStyle/>
        <a:p>
          <a:endParaRPr lang="en-US"/>
        </a:p>
      </dgm:t>
    </dgm:pt>
    <dgm:pt modelId="{2316650D-0372-4791-A8A4-6BA6C5C7383F}" type="pres">
      <dgm:prSet presAssocID="{0353224E-3237-46C2-92A9-491FFB641169}" presName="sibTrans" presStyleLbl="sibTrans2D1" presStyleIdx="4" presStyleCnt="9"/>
      <dgm:spPr/>
      <dgm:t>
        <a:bodyPr/>
        <a:lstStyle/>
        <a:p>
          <a:endParaRPr lang="en-US"/>
        </a:p>
      </dgm:t>
    </dgm:pt>
    <dgm:pt modelId="{0209601B-6FE7-4CF1-B0E5-FBC9FAA14528}" type="pres">
      <dgm:prSet presAssocID="{EB94BDB1-5CA9-4490-99C3-F4EFE091D40B}" presName="middleNode" presStyleCnt="0"/>
      <dgm:spPr/>
    </dgm:pt>
    <dgm:pt modelId="{127DC6CE-532D-4625-B397-859EC3C4ADAA}" type="pres">
      <dgm:prSet presAssocID="{EB94BDB1-5CA9-4490-99C3-F4EFE091D40B}" presName="padding" presStyleLbl="node1" presStyleIdx="4" presStyleCnt="10"/>
      <dgm:spPr/>
    </dgm:pt>
    <dgm:pt modelId="{2F6E030F-0D12-4CDC-8984-6AFA3424D86F}" type="pres">
      <dgm:prSet presAssocID="{EB94BDB1-5CA9-4490-99C3-F4EFE091D40B}" presName="shape" presStyleLbl="node1" presStyleIdx="5" presStyleCnt="10">
        <dgm:presLayoutVars>
          <dgm:bulletEnabled val="1"/>
        </dgm:presLayoutVars>
      </dgm:prSet>
      <dgm:spPr/>
      <dgm:t>
        <a:bodyPr/>
        <a:lstStyle/>
        <a:p>
          <a:endParaRPr lang="en-US"/>
        </a:p>
      </dgm:t>
    </dgm:pt>
    <dgm:pt modelId="{B978E4E2-78CC-45F6-A038-DDFA4E9A270D}" type="pres">
      <dgm:prSet presAssocID="{31FE4F08-A653-4DB7-901E-4C8DC7516EA8}" presName="sibTrans" presStyleLbl="sibTrans2D1" presStyleIdx="5" presStyleCnt="9"/>
      <dgm:spPr/>
      <dgm:t>
        <a:bodyPr/>
        <a:lstStyle/>
        <a:p>
          <a:endParaRPr lang="en-US"/>
        </a:p>
      </dgm:t>
    </dgm:pt>
    <dgm:pt modelId="{B61D2EFF-F063-476C-9239-547545D5DA4E}" type="pres">
      <dgm:prSet presAssocID="{108AD27D-3C70-4DB2-A1BE-CBDE41A1083F}" presName="middleNode" presStyleCnt="0"/>
      <dgm:spPr/>
    </dgm:pt>
    <dgm:pt modelId="{FC29F422-736C-4C04-B839-66A6AA85D5D5}" type="pres">
      <dgm:prSet presAssocID="{108AD27D-3C70-4DB2-A1BE-CBDE41A1083F}" presName="padding" presStyleLbl="node1" presStyleIdx="5" presStyleCnt="10"/>
      <dgm:spPr/>
    </dgm:pt>
    <dgm:pt modelId="{DA9335A1-9523-430F-9396-C6AE063F8594}" type="pres">
      <dgm:prSet presAssocID="{108AD27D-3C70-4DB2-A1BE-CBDE41A1083F}" presName="shape" presStyleLbl="node1" presStyleIdx="6" presStyleCnt="10">
        <dgm:presLayoutVars>
          <dgm:bulletEnabled val="1"/>
        </dgm:presLayoutVars>
      </dgm:prSet>
      <dgm:spPr/>
      <dgm:t>
        <a:bodyPr/>
        <a:lstStyle/>
        <a:p>
          <a:endParaRPr lang="en-US"/>
        </a:p>
      </dgm:t>
    </dgm:pt>
    <dgm:pt modelId="{95653265-F26F-4A83-B732-40A983B39E1E}" type="pres">
      <dgm:prSet presAssocID="{2939A2B8-B85E-444D-B322-8E00837D0ED6}" presName="sibTrans" presStyleLbl="sibTrans2D1" presStyleIdx="6" presStyleCnt="9"/>
      <dgm:spPr/>
      <dgm:t>
        <a:bodyPr/>
        <a:lstStyle/>
        <a:p>
          <a:endParaRPr lang="en-US"/>
        </a:p>
      </dgm:t>
    </dgm:pt>
    <dgm:pt modelId="{FC16DD28-D6FC-417D-8372-7EA6617D52CA}" type="pres">
      <dgm:prSet presAssocID="{D85B18D6-87CF-4060-8A03-95AB484FD9D9}" presName="middleNode" presStyleCnt="0"/>
      <dgm:spPr/>
    </dgm:pt>
    <dgm:pt modelId="{387B7390-E486-4D6A-943A-9684450E0297}" type="pres">
      <dgm:prSet presAssocID="{D85B18D6-87CF-4060-8A03-95AB484FD9D9}" presName="padding" presStyleLbl="node1" presStyleIdx="6" presStyleCnt="10"/>
      <dgm:spPr/>
    </dgm:pt>
    <dgm:pt modelId="{CEBBA0C6-5CA4-4267-994B-41814DD013E4}" type="pres">
      <dgm:prSet presAssocID="{D85B18D6-87CF-4060-8A03-95AB484FD9D9}" presName="shape" presStyleLbl="node1" presStyleIdx="7" presStyleCnt="10">
        <dgm:presLayoutVars>
          <dgm:bulletEnabled val="1"/>
        </dgm:presLayoutVars>
      </dgm:prSet>
      <dgm:spPr/>
      <dgm:t>
        <a:bodyPr/>
        <a:lstStyle/>
        <a:p>
          <a:endParaRPr lang="en-US"/>
        </a:p>
      </dgm:t>
    </dgm:pt>
    <dgm:pt modelId="{8F643BC3-9FBE-4C1E-BA69-8E11509644BB}" type="pres">
      <dgm:prSet presAssocID="{E74A1225-FB81-426D-938E-9AD1146A56F0}" presName="sibTrans" presStyleLbl="sibTrans2D1" presStyleIdx="7" presStyleCnt="9"/>
      <dgm:spPr/>
      <dgm:t>
        <a:bodyPr/>
        <a:lstStyle/>
        <a:p>
          <a:endParaRPr lang="en-US"/>
        </a:p>
      </dgm:t>
    </dgm:pt>
    <dgm:pt modelId="{B08B26E5-2F6C-4BC7-B0B0-D730FF0A2912}" type="pres">
      <dgm:prSet presAssocID="{37F6616B-542F-4FA1-9A5B-19E5E138A131}" presName="middleNode" presStyleCnt="0"/>
      <dgm:spPr/>
    </dgm:pt>
    <dgm:pt modelId="{9ED31222-11F4-4D1A-B7D9-B8642794C76E}" type="pres">
      <dgm:prSet presAssocID="{37F6616B-542F-4FA1-9A5B-19E5E138A131}" presName="padding" presStyleLbl="node1" presStyleIdx="7" presStyleCnt="10"/>
      <dgm:spPr/>
    </dgm:pt>
    <dgm:pt modelId="{42A45E43-1B06-45E9-9B42-A9AF9C3604A2}" type="pres">
      <dgm:prSet presAssocID="{37F6616B-542F-4FA1-9A5B-19E5E138A131}" presName="shape" presStyleLbl="node1" presStyleIdx="8" presStyleCnt="10">
        <dgm:presLayoutVars>
          <dgm:bulletEnabled val="1"/>
        </dgm:presLayoutVars>
      </dgm:prSet>
      <dgm:spPr/>
      <dgm:t>
        <a:bodyPr/>
        <a:lstStyle/>
        <a:p>
          <a:endParaRPr lang="en-US"/>
        </a:p>
      </dgm:t>
    </dgm:pt>
    <dgm:pt modelId="{F96363D0-2A3B-4257-96FC-7A4526C1886F}" type="pres">
      <dgm:prSet presAssocID="{D81B3B62-B84D-4A6C-9DDD-CFF26353FB01}" presName="sibTrans" presStyleLbl="sibTrans2D1" presStyleIdx="8" presStyleCnt="9"/>
      <dgm:spPr/>
      <dgm:t>
        <a:bodyPr/>
        <a:lstStyle/>
        <a:p>
          <a:endParaRPr lang="en-US"/>
        </a:p>
      </dgm:t>
    </dgm:pt>
    <dgm:pt modelId="{57E6C0A8-EC0E-4DCE-8061-51EFA14DA247}" type="pres">
      <dgm:prSet presAssocID="{ED3A2F02-A215-4EB3-8956-F6FB91672D1C}" presName="lastNode" presStyleLbl="node1" presStyleIdx="9" presStyleCnt="10">
        <dgm:presLayoutVars>
          <dgm:bulletEnabled val="1"/>
        </dgm:presLayoutVars>
      </dgm:prSet>
      <dgm:spPr/>
      <dgm:t>
        <a:bodyPr/>
        <a:lstStyle/>
        <a:p>
          <a:endParaRPr lang="en-US"/>
        </a:p>
      </dgm:t>
    </dgm:pt>
  </dgm:ptLst>
  <dgm:cxnLst>
    <dgm:cxn modelId="{DEC89B49-3109-43F5-AFFD-D7A9ECA5D9C8}" type="presOf" srcId="{DBF80A45-4415-4F11-B4A9-E942135D6C2C}" destId="{0DF179BF-5436-4EB3-AC0C-09077EC638D0}" srcOrd="0" destOrd="0" presId="urn:microsoft.com/office/officeart/2005/8/layout/bProcess2"/>
    <dgm:cxn modelId="{964AFDDD-D159-4483-8BE6-A3CDBF47BE33}" srcId="{F23D5622-7BB0-401D-8741-45DD9C06E0A3}" destId="{DBF80A45-4415-4F11-B4A9-E942135D6C2C}" srcOrd="2" destOrd="0" parTransId="{A9DBC61C-57A9-45D0-9A46-27DEB294AD19}" sibTransId="{207133EE-14D3-4D58-8159-50B897F5A0DF}"/>
    <dgm:cxn modelId="{1B1ED1F6-D7A3-41D3-9A85-D39F65EFBC33}" type="presOf" srcId="{207133EE-14D3-4D58-8159-50B897F5A0DF}" destId="{6184BA18-4A76-4A45-BC97-6C73CA1EEF1B}" srcOrd="0" destOrd="0" presId="urn:microsoft.com/office/officeart/2005/8/layout/bProcess2"/>
    <dgm:cxn modelId="{6E3F0AF1-DFF7-4CD9-853C-F3D6AFC067F9}" type="presOf" srcId="{EB94BDB1-5CA9-4490-99C3-F4EFE091D40B}" destId="{2F6E030F-0D12-4CDC-8984-6AFA3424D86F}" srcOrd="0" destOrd="0" presId="urn:microsoft.com/office/officeart/2005/8/layout/bProcess2"/>
    <dgm:cxn modelId="{7B44B2A6-C31D-4F55-B327-6EB0D997C5A7}" type="presOf" srcId="{D81B3B62-B84D-4A6C-9DDD-CFF26353FB01}" destId="{F96363D0-2A3B-4257-96FC-7A4526C1886F}" srcOrd="0" destOrd="0" presId="urn:microsoft.com/office/officeart/2005/8/layout/bProcess2"/>
    <dgm:cxn modelId="{EE4CC9FB-F29B-4CE0-9075-4B6716C48B4B}" type="presOf" srcId="{38A1178B-D121-433B-A52F-C59E608F00B1}" destId="{63B4708B-F13E-456C-9F1A-8F237C175A0A}" srcOrd="0" destOrd="0" presId="urn:microsoft.com/office/officeart/2005/8/layout/bProcess2"/>
    <dgm:cxn modelId="{06BB2153-9DEE-4949-A9BE-8AE4B7472E9C}" type="presOf" srcId="{E74A1225-FB81-426D-938E-9AD1146A56F0}" destId="{8F643BC3-9FBE-4C1E-BA69-8E11509644BB}" srcOrd="0" destOrd="0" presId="urn:microsoft.com/office/officeart/2005/8/layout/bProcess2"/>
    <dgm:cxn modelId="{E5D98A23-5366-460A-904F-D32AA6688950}" type="presOf" srcId="{ED3A2F02-A215-4EB3-8956-F6FB91672D1C}" destId="{57E6C0A8-EC0E-4DCE-8061-51EFA14DA247}" srcOrd="0" destOrd="0" presId="urn:microsoft.com/office/officeart/2005/8/layout/bProcess2"/>
    <dgm:cxn modelId="{EC558EDA-5C30-4AE8-AEAA-BAA4487C417A}" type="presOf" srcId="{C83D402D-50F7-4815-A4F5-381709FE4BFC}" destId="{DEC93C6E-9FAA-4E8C-9E3B-E52D05525E13}" srcOrd="0" destOrd="0" presId="urn:microsoft.com/office/officeart/2005/8/layout/bProcess2"/>
    <dgm:cxn modelId="{8F834396-A395-4C56-8D13-3FA4FB0544FC}" srcId="{F23D5622-7BB0-401D-8741-45DD9C06E0A3}" destId="{14E50BC8-4C77-42F7-A550-77FFF644772F}" srcOrd="1" destOrd="0" parTransId="{E1B6E07A-4CAE-4143-B652-5A1E85E11776}" sibTransId="{C83D402D-50F7-4815-A4F5-381709FE4BFC}"/>
    <dgm:cxn modelId="{954F6489-2928-4538-B0F3-33D69C6DB32F}" type="presOf" srcId="{37F6616B-542F-4FA1-9A5B-19E5E138A131}" destId="{42A45E43-1B06-45E9-9B42-A9AF9C3604A2}" srcOrd="0" destOrd="0" presId="urn:microsoft.com/office/officeart/2005/8/layout/bProcess2"/>
    <dgm:cxn modelId="{C30A9407-55CA-462D-A6B0-83DC5FA8ADCE}" type="presOf" srcId="{2939A2B8-B85E-444D-B322-8E00837D0ED6}" destId="{95653265-F26F-4A83-B732-40A983B39E1E}" srcOrd="0" destOrd="0" presId="urn:microsoft.com/office/officeart/2005/8/layout/bProcess2"/>
    <dgm:cxn modelId="{B13E7090-BDAD-44B9-8ED9-85E972728DE5}" srcId="{F23D5622-7BB0-401D-8741-45DD9C06E0A3}" destId="{37F6616B-542F-4FA1-9A5B-19E5E138A131}" srcOrd="8" destOrd="0" parTransId="{27C7CE30-5A4A-4F18-9850-F473C8BFBBA8}" sibTransId="{D81B3B62-B84D-4A6C-9DDD-CFF26353FB01}"/>
    <dgm:cxn modelId="{56DB65C6-7D90-4FEE-9B95-4A64BC2A955B}" type="presOf" srcId="{0229316E-5D7B-495E-90EF-E404A1D4EE4C}" destId="{5600EEF1-2D0A-4384-9815-3EDAA46F7BF5}" srcOrd="0" destOrd="0" presId="urn:microsoft.com/office/officeart/2005/8/layout/bProcess2"/>
    <dgm:cxn modelId="{3D776C69-9F2B-4734-94C6-5BA45D894B49}" type="presOf" srcId="{D85B18D6-87CF-4060-8A03-95AB484FD9D9}" destId="{CEBBA0C6-5CA4-4267-994B-41814DD013E4}" srcOrd="0" destOrd="0" presId="urn:microsoft.com/office/officeart/2005/8/layout/bProcess2"/>
    <dgm:cxn modelId="{21174ED3-ED50-4D7C-B0E2-60AB348B2BFB}" srcId="{F23D5622-7BB0-401D-8741-45DD9C06E0A3}" destId="{D85B18D6-87CF-4060-8A03-95AB484FD9D9}" srcOrd="7" destOrd="0" parTransId="{681701FE-8D01-42A3-AE4E-369F36E53858}" sibTransId="{E74A1225-FB81-426D-938E-9AD1146A56F0}"/>
    <dgm:cxn modelId="{F3834CD0-4C06-4A15-A6FD-CDB6B93094D0}" type="presOf" srcId="{F23D5622-7BB0-401D-8741-45DD9C06E0A3}" destId="{F63CADE6-96AA-47BE-B6E2-36A566E6F8FD}" srcOrd="0" destOrd="0" presId="urn:microsoft.com/office/officeart/2005/8/layout/bProcess2"/>
    <dgm:cxn modelId="{30D6C2A0-6A38-41F8-BB8B-2BA1089D0D35}" srcId="{F23D5622-7BB0-401D-8741-45DD9C06E0A3}" destId="{108AD27D-3C70-4DB2-A1BE-CBDE41A1083F}" srcOrd="6" destOrd="0" parTransId="{6896D1EF-1C9C-4204-BA9A-FEEBFF5341FC}" sibTransId="{2939A2B8-B85E-444D-B322-8E00837D0ED6}"/>
    <dgm:cxn modelId="{F137333B-2B57-4D86-9FED-53C95AED215B}" type="presOf" srcId="{4ED036AA-41C5-4F9F-B9A2-513B370C491B}" destId="{8638C110-FF30-4560-ADF1-BDA5C9320762}" srcOrd="0" destOrd="0" presId="urn:microsoft.com/office/officeart/2005/8/layout/bProcess2"/>
    <dgm:cxn modelId="{EC2544B7-D948-4D0F-8422-CA537B1B91ED}" type="presOf" srcId="{7075CEC9-672C-405A-92BE-C6A62B8F7FF8}" destId="{62C4FA37-69D7-48E6-9EF3-EB7EA98A1612}" srcOrd="0" destOrd="0" presId="urn:microsoft.com/office/officeart/2005/8/layout/bProcess2"/>
    <dgm:cxn modelId="{B3787EDD-E101-4DBE-8EED-E367089F7F99}" type="presOf" srcId="{108AD27D-3C70-4DB2-A1BE-CBDE41A1083F}" destId="{DA9335A1-9523-430F-9396-C6AE063F8594}" srcOrd="0" destOrd="0" presId="urn:microsoft.com/office/officeart/2005/8/layout/bProcess2"/>
    <dgm:cxn modelId="{6023BF6B-16F2-4A36-9887-B9A61530E66D}" srcId="{F23D5622-7BB0-401D-8741-45DD9C06E0A3}" destId="{38A1178B-D121-433B-A52F-C59E608F00B1}" srcOrd="4" destOrd="0" parTransId="{A19DC2EA-2216-45BA-9769-71C98E746789}" sibTransId="{0353224E-3237-46C2-92A9-491FFB641169}"/>
    <dgm:cxn modelId="{F97FB01E-C10C-4BD8-9B5F-7F8E89DE59D9}" type="presOf" srcId="{0353224E-3237-46C2-92A9-491FFB641169}" destId="{2316650D-0372-4791-A8A4-6BA6C5C7383F}" srcOrd="0" destOrd="0" presId="urn:microsoft.com/office/officeart/2005/8/layout/bProcess2"/>
    <dgm:cxn modelId="{6E281E0E-3146-409E-9891-7859E52D656C}" type="presOf" srcId="{14E50BC8-4C77-42F7-A550-77FFF644772F}" destId="{BE54C2C5-88E3-46A4-BD41-E2DAFF6106B2}" srcOrd="0" destOrd="0" presId="urn:microsoft.com/office/officeart/2005/8/layout/bProcess2"/>
    <dgm:cxn modelId="{6C0A4875-81C1-424C-ACBD-F2CF7C396BF1}" type="presOf" srcId="{31FE4F08-A653-4DB7-901E-4C8DC7516EA8}" destId="{B978E4E2-78CC-45F6-A038-DDFA4E9A270D}" srcOrd="0" destOrd="0" presId="urn:microsoft.com/office/officeart/2005/8/layout/bProcess2"/>
    <dgm:cxn modelId="{D8234417-E52D-4456-9966-6ADD8809C1DE}" srcId="{F23D5622-7BB0-401D-8741-45DD9C06E0A3}" destId="{EB94BDB1-5CA9-4490-99C3-F4EFE091D40B}" srcOrd="5" destOrd="0" parTransId="{DB13E676-C3CB-4225-8D7C-184EAA715BAC}" sibTransId="{31FE4F08-A653-4DB7-901E-4C8DC7516EA8}"/>
    <dgm:cxn modelId="{691523B0-3031-426B-BC48-CFE660C517C0}" srcId="{F23D5622-7BB0-401D-8741-45DD9C06E0A3}" destId="{B2C83B41-A8BD-4564-A0E3-958816BAC90A}" srcOrd="0" destOrd="0" parTransId="{5F2F0945-B691-4390-A960-DBECA500B27D}" sibTransId="{0229316E-5D7B-495E-90EF-E404A1D4EE4C}"/>
    <dgm:cxn modelId="{DA6EEBA5-734D-4721-B66C-262F8076C485}" srcId="{F23D5622-7BB0-401D-8741-45DD9C06E0A3}" destId="{ED3A2F02-A215-4EB3-8956-F6FB91672D1C}" srcOrd="9" destOrd="0" parTransId="{3AEDB6D3-7576-449C-AB6F-011060CAD23B}" sibTransId="{6F7CDDD8-EF83-4A89-9C68-619BE4A3F6DF}"/>
    <dgm:cxn modelId="{AF03CC2F-966D-49F7-BDE8-1CD1972D2D46}" srcId="{F23D5622-7BB0-401D-8741-45DD9C06E0A3}" destId="{4ED036AA-41C5-4F9F-B9A2-513B370C491B}" srcOrd="3" destOrd="0" parTransId="{07E3430E-E3EC-4E89-9C11-DC3C0C0523BD}" sibTransId="{7075CEC9-672C-405A-92BE-C6A62B8F7FF8}"/>
    <dgm:cxn modelId="{9915BC6E-7A0D-4688-90A2-6041C745568B}" type="presOf" srcId="{B2C83B41-A8BD-4564-A0E3-958816BAC90A}" destId="{32B22CCA-7CCA-482F-91C9-020A29471F10}" srcOrd="0" destOrd="0" presId="urn:microsoft.com/office/officeart/2005/8/layout/bProcess2"/>
    <dgm:cxn modelId="{8F3C7FA3-37E7-4C8C-B929-123414664D35}" type="presParOf" srcId="{F63CADE6-96AA-47BE-B6E2-36A566E6F8FD}" destId="{32B22CCA-7CCA-482F-91C9-020A29471F10}" srcOrd="0" destOrd="0" presId="urn:microsoft.com/office/officeart/2005/8/layout/bProcess2"/>
    <dgm:cxn modelId="{591FA8FC-0796-4098-ABCF-D68BE5C0801C}" type="presParOf" srcId="{F63CADE6-96AA-47BE-B6E2-36A566E6F8FD}" destId="{5600EEF1-2D0A-4384-9815-3EDAA46F7BF5}" srcOrd="1" destOrd="0" presId="urn:microsoft.com/office/officeart/2005/8/layout/bProcess2"/>
    <dgm:cxn modelId="{F074524A-E5F4-4686-9B9B-B9D1028D16C5}" type="presParOf" srcId="{F63CADE6-96AA-47BE-B6E2-36A566E6F8FD}" destId="{26AF59B8-EDC5-494B-A965-7F3457900213}" srcOrd="2" destOrd="0" presId="urn:microsoft.com/office/officeart/2005/8/layout/bProcess2"/>
    <dgm:cxn modelId="{42A7E966-03A6-4061-BFEA-EA3ECA4B71CE}" type="presParOf" srcId="{26AF59B8-EDC5-494B-A965-7F3457900213}" destId="{5B411878-44D7-4DF9-BC81-DB392F13D509}" srcOrd="0" destOrd="0" presId="urn:microsoft.com/office/officeart/2005/8/layout/bProcess2"/>
    <dgm:cxn modelId="{B22D5861-C89C-4545-944C-89675B7E90AB}" type="presParOf" srcId="{26AF59B8-EDC5-494B-A965-7F3457900213}" destId="{BE54C2C5-88E3-46A4-BD41-E2DAFF6106B2}" srcOrd="1" destOrd="0" presId="urn:microsoft.com/office/officeart/2005/8/layout/bProcess2"/>
    <dgm:cxn modelId="{89427DCE-FA91-4095-94D9-D19D99CD4003}" type="presParOf" srcId="{F63CADE6-96AA-47BE-B6E2-36A566E6F8FD}" destId="{DEC93C6E-9FAA-4E8C-9E3B-E52D05525E13}" srcOrd="3" destOrd="0" presId="urn:microsoft.com/office/officeart/2005/8/layout/bProcess2"/>
    <dgm:cxn modelId="{8CCB2BF0-80AB-4347-830A-551C9D099852}" type="presParOf" srcId="{F63CADE6-96AA-47BE-B6E2-36A566E6F8FD}" destId="{2465499C-477C-418F-939B-23D394CB5420}" srcOrd="4" destOrd="0" presId="urn:microsoft.com/office/officeart/2005/8/layout/bProcess2"/>
    <dgm:cxn modelId="{B0BA5E70-96DB-4ADC-98E0-27E75ECF668F}" type="presParOf" srcId="{2465499C-477C-418F-939B-23D394CB5420}" destId="{23DF3DE8-35EC-4D23-99A6-EB0CD77B0C8E}" srcOrd="0" destOrd="0" presId="urn:microsoft.com/office/officeart/2005/8/layout/bProcess2"/>
    <dgm:cxn modelId="{897D60D2-A18F-40DE-A4B3-F461C2A42DE6}" type="presParOf" srcId="{2465499C-477C-418F-939B-23D394CB5420}" destId="{0DF179BF-5436-4EB3-AC0C-09077EC638D0}" srcOrd="1" destOrd="0" presId="urn:microsoft.com/office/officeart/2005/8/layout/bProcess2"/>
    <dgm:cxn modelId="{38FFF916-35E1-4122-8284-299A3687D259}" type="presParOf" srcId="{F63CADE6-96AA-47BE-B6E2-36A566E6F8FD}" destId="{6184BA18-4A76-4A45-BC97-6C73CA1EEF1B}" srcOrd="5" destOrd="0" presId="urn:microsoft.com/office/officeart/2005/8/layout/bProcess2"/>
    <dgm:cxn modelId="{D86A341C-CF75-4414-8D9C-9C0FC30564DF}" type="presParOf" srcId="{F63CADE6-96AA-47BE-B6E2-36A566E6F8FD}" destId="{0EB79A5A-63D5-4CCA-B628-39A79B96F50B}" srcOrd="6" destOrd="0" presId="urn:microsoft.com/office/officeart/2005/8/layout/bProcess2"/>
    <dgm:cxn modelId="{105B3BB6-2641-421A-9D85-4C63677E7054}" type="presParOf" srcId="{0EB79A5A-63D5-4CCA-B628-39A79B96F50B}" destId="{8DE30C75-7F44-4893-BEBE-458C02C37349}" srcOrd="0" destOrd="0" presId="urn:microsoft.com/office/officeart/2005/8/layout/bProcess2"/>
    <dgm:cxn modelId="{8736D903-C3AD-4DBA-9431-731762293577}" type="presParOf" srcId="{0EB79A5A-63D5-4CCA-B628-39A79B96F50B}" destId="{8638C110-FF30-4560-ADF1-BDA5C9320762}" srcOrd="1" destOrd="0" presId="urn:microsoft.com/office/officeart/2005/8/layout/bProcess2"/>
    <dgm:cxn modelId="{7112BCE3-E2EB-4DE7-9879-40434B3E449D}" type="presParOf" srcId="{F63CADE6-96AA-47BE-B6E2-36A566E6F8FD}" destId="{62C4FA37-69D7-48E6-9EF3-EB7EA98A1612}" srcOrd="7" destOrd="0" presId="urn:microsoft.com/office/officeart/2005/8/layout/bProcess2"/>
    <dgm:cxn modelId="{C7E32B1E-BAB0-478C-89EA-652B38E39F9D}" type="presParOf" srcId="{F63CADE6-96AA-47BE-B6E2-36A566E6F8FD}" destId="{F088A782-D682-47FA-999B-A04743698662}" srcOrd="8" destOrd="0" presId="urn:microsoft.com/office/officeart/2005/8/layout/bProcess2"/>
    <dgm:cxn modelId="{E61791C0-0353-4C28-A951-7661133A39BC}" type="presParOf" srcId="{F088A782-D682-47FA-999B-A04743698662}" destId="{1F8C22E6-2F19-481A-95B2-F8E9E33F512A}" srcOrd="0" destOrd="0" presId="urn:microsoft.com/office/officeart/2005/8/layout/bProcess2"/>
    <dgm:cxn modelId="{8C50C6A6-1701-4927-8F4A-76876E2F3A43}" type="presParOf" srcId="{F088A782-D682-47FA-999B-A04743698662}" destId="{63B4708B-F13E-456C-9F1A-8F237C175A0A}" srcOrd="1" destOrd="0" presId="urn:microsoft.com/office/officeart/2005/8/layout/bProcess2"/>
    <dgm:cxn modelId="{E2A9138A-CB60-4473-8F90-530FEA1A35AE}" type="presParOf" srcId="{F63CADE6-96AA-47BE-B6E2-36A566E6F8FD}" destId="{2316650D-0372-4791-A8A4-6BA6C5C7383F}" srcOrd="9" destOrd="0" presId="urn:microsoft.com/office/officeart/2005/8/layout/bProcess2"/>
    <dgm:cxn modelId="{BF7AF8F7-732F-441C-9438-0C0BB7BB5795}" type="presParOf" srcId="{F63CADE6-96AA-47BE-B6E2-36A566E6F8FD}" destId="{0209601B-6FE7-4CF1-B0E5-FBC9FAA14528}" srcOrd="10" destOrd="0" presId="urn:microsoft.com/office/officeart/2005/8/layout/bProcess2"/>
    <dgm:cxn modelId="{E1809F11-6755-4B95-B8E2-3848EE553695}" type="presParOf" srcId="{0209601B-6FE7-4CF1-B0E5-FBC9FAA14528}" destId="{127DC6CE-532D-4625-B397-859EC3C4ADAA}" srcOrd="0" destOrd="0" presId="urn:microsoft.com/office/officeart/2005/8/layout/bProcess2"/>
    <dgm:cxn modelId="{03E9D561-8750-4C09-8297-1600EE2ED5FD}" type="presParOf" srcId="{0209601B-6FE7-4CF1-B0E5-FBC9FAA14528}" destId="{2F6E030F-0D12-4CDC-8984-6AFA3424D86F}" srcOrd="1" destOrd="0" presId="urn:microsoft.com/office/officeart/2005/8/layout/bProcess2"/>
    <dgm:cxn modelId="{F0B2E1D5-44D6-4AFE-AD6F-A94EBB8C7707}" type="presParOf" srcId="{F63CADE6-96AA-47BE-B6E2-36A566E6F8FD}" destId="{B978E4E2-78CC-45F6-A038-DDFA4E9A270D}" srcOrd="11" destOrd="0" presId="urn:microsoft.com/office/officeart/2005/8/layout/bProcess2"/>
    <dgm:cxn modelId="{8929C405-6C97-4393-8E56-D7BF285C38DC}" type="presParOf" srcId="{F63CADE6-96AA-47BE-B6E2-36A566E6F8FD}" destId="{B61D2EFF-F063-476C-9239-547545D5DA4E}" srcOrd="12" destOrd="0" presId="urn:microsoft.com/office/officeart/2005/8/layout/bProcess2"/>
    <dgm:cxn modelId="{0AD3D0D6-94E0-4335-B741-CCB7E5B2F4DC}" type="presParOf" srcId="{B61D2EFF-F063-476C-9239-547545D5DA4E}" destId="{FC29F422-736C-4C04-B839-66A6AA85D5D5}" srcOrd="0" destOrd="0" presId="urn:microsoft.com/office/officeart/2005/8/layout/bProcess2"/>
    <dgm:cxn modelId="{8A594AB9-A275-4FBE-851E-42F7F41A0540}" type="presParOf" srcId="{B61D2EFF-F063-476C-9239-547545D5DA4E}" destId="{DA9335A1-9523-430F-9396-C6AE063F8594}" srcOrd="1" destOrd="0" presId="urn:microsoft.com/office/officeart/2005/8/layout/bProcess2"/>
    <dgm:cxn modelId="{0E5158C3-1357-42F4-8513-F152CA8B8D90}" type="presParOf" srcId="{F63CADE6-96AA-47BE-B6E2-36A566E6F8FD}" destId="{95653265-F26F-4A83-B732-40A983B39E1E}" srcOrd="13" destOrd="0" presId="urn:microsoft.com/office/officeart/2005/8/layout/bProcess2"/>
    <dgm:cxn modelId="{2FE15B71-EBFF-485B-9BEB-CD3D9A3BC64F}" type="presParOf" srcId="{F63CADE6-96AA-47BE-B6E2-36A566E6F8FD}" destId="{FC16DD28-D6FC-417D-8372-7EA6617D52CA}" srcOrd="14" destOrd="0" presId="urn:microsoft.com/office/officeart/2005/8/layout/bProcess2"/>
    <dgm:cxn modelId="{5DCC285F-05B0-41C2-998D-E3D298EBC2E8}" type="presParOf" srcId="{FC16DD28-D6FC-417D-8372-7EA6617D52CA}" destId="{387B7390-E486-4D6A-943A-9684450E0297}" srcOrd="0" destOrd="0" presId="urn:microsoft.com/office/officeart/2005/8/layout/bProcess2"/>
    <dgm:cxn modelId="{E9A997CB-6517-4C2B-A5DD-FEC620CA6F27}" type="presParOf" srcId="{FC16DD28-D6FC-417D-8372-7EA6617D52CA}" destId="{CEBBA0C6-5CA4-4267-994B-41814DD013E4}" srcOrd="1" destOrd="0" presId="urn:microsoft.com/office/officeart/2005/8/layout/bProcess2"/>
    <dgm:cxn modelId="{E763A014-F334-4E92-981B-727D91820EEF}" type="presParOf" srcId="{F63CADE6-96AA-47BE-B6E2-36A566E6F8FD}" destId="{8F643BC3-9FBE-4C1E-BA69-8E11509644BB}" srcOrd="15" destOrd="0" presId="urn:microsoft.com/office/officeart/2005/8/layout/bProcess2"/>
    <dgm:cxn modelId="{E1DC99E3-F2B6-48B3-9ED1-36E41345A094}" type="presParOf" srcId="{F63CADE6-96AA-47BE-B6E2-36A566E6F8FD}" destId="{B08B26E5-2F6C-4BC7-B0B0-D730FF0A2912}" srcOrd="16" destOrd="0" presId="urn:microsoft.com/office/officeart/2005/8/layout/bProcess2"/>
    <dgm:cxn modelId="{3F8C5FC2-EEFE-4B94-A096-AE523F0E906A}" type="presParOf" srcId="{B08B26E5-2F6C-4BC7-B0B0-D730FF0A2912}" destId="{9ED31222-11F4-4D1A-B7D9-B8642794C76E}" srcOrd="0" destOrd="0" presId="urn:microsoft.com/office/officeart/2005/8/layout/bProcess2"/>
    <dgm:cxn modelId="{D0AF0999-4BD5-4B6F-8E2B-1C3F93B86E0C}" type="presParOf" srcId="{B08B26E5-2F6C-4BC7-B0B0-D730FF0A2912}" destId="{42A45E43-1B06-45E9-9B42-A9AF9C3604A2}" srcOrd="1" destOrd="0" presId="urn:microsoft.com/office/officeart/2005/8/layout/bProcess2"/>
    <dgm:cxn modelId="{ACB695B7-B577-4539-B706-E53C043320C0}" type="presParOf" srcId="{F63CADE6-96AA-47BE-B6E2-36A566E6F8FD}" destId="{F96363D0-2A3B-4257-96FC-7A4526C1886F}" srcOrd="17" destOrd="0" presId="urn:microsoft.com/office/officeart/2005/8/layout/bProcess2"/>
    <dgm:cxn modelId="{AAAB2404-5D29-46CD-AA97-17D45B39A628}" type="presParOf" srcId="{F63CADE6-96AA-47BE-B6E2-36A566E6F8FD}" destId="{57E6C0A8-EC0E-4DCE-8061-51EFA14DA247}" srcOrd="18"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22CCA-7CCA-482F-91C9-020A29471F10}">
      <dsp:nvSpPr>
        <dsp:cNvPr id="0" name=""/>
        <dsp:cNvSpPr/>
      </dsp:nvSpPr>
      <dsp:spPr>
        <a:xfrm>
          <a:off x="1060" y="637714"/>
          <a:ext cx="1240668" cy="12406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Intended Use</a:t>
          </a:r>
          <a:endParaRPr lang="en-US" sz="1000" kern="1200" dirty="0"/>
        </a:p>
      </dsp:txBody>
      <dsp:txXfrm>
        <a:off x="182752" y="819406"/>
        <a:ext cx="877284" cy="877284"/>
      </dsp:txXfrm>
    </dsp:sp>
    <dsp:sp modelId="{5600EEF1-2D0A-4384-9815-3EDAA46F7BF5}">
      <dsp:nvSpPr>
        <dsp:cNvPr id="0" name=""/>
        <dsp:cNvSpPr/>
      </dsp:nvSpPr>
      <dsp:spPr>
        <a:xfrm rot="10800000">
          <a:off x="404277" y="2038584"/>
          <a:ext cx="434233" cy="339626"/>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54C2C5-88E3-46A4-BD41-E2DAFF6106B2}">
      <dsp:nvSpPr>
        <dsp:cNvPr id="0" name=""/>
        <dsp:cNvSpPr/>
      </dsp:nvSpPr>
      <dsp:spPr>
        <a:xfrm>
          <a:off x="207631" y="2519188"/>
          <a:ext cx="827525" cy="8275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Scope Of Work</a:t>
          </a:r>
          <a:endParaRPr lang="en-US" sz="700" kern="1200" dirty="0"/>
        </a:p>
      </dsp:txBody>
      <dsp:txXfrm>
        <a:off x="328819" y="2640376"/>
        <a:ext cx="585149" cy="585149"/>
      </dsp:txXfrm>
    </dsp:sp>
    <dsp:sp modelId="{DEC93C6E-9FAA-4E8C-9E3B-E52D05525E13}">
      <dsp:nvSpPr>
        <dsp:cNvPr id="0" name=""/>
        <dsp:cNvSpPr/>
      </dsp:nvSpPr>
      <dsp:spPr>
        <a:xfrm rot="5400000">
          <a:off x="1344391" y="2763137"/>
          <a:ext cx="434233" cy="339626"/>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F179BF-5436-4EB3-AC0C-09077EC638D0}">
      <dsp:nvSpPr>
        <dsp:cNvPr id="0" name=""/>
        <dsp:cNvSpPr/>
      </dsp:nvSpPr>
      <dsp:spPr>
        <a:xfrm>
          <a:off x="2068634" y="2519188"/>
          <a:ext cx="827525" cy="8275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Definition of value</a:t>
          </a:r>
          <a:endParaRPr lang="en-US" sz="700" kern="1200" dirty="0"/>
        </a:p>
      </dsp:txBody>
      <dsp:txXfrm>
        <a:off x="2189822" y="2640376"/>
        <a:ext cx="585149" cy="585149"/>
      </dsp:txXfrm>
    </dsp:sp>
    <dsp:sp modelId="{6184BA18-4A76-4A45-BC97-6C73CA1EEF1B}">
      <dsp:nvSpPr>
        <dsp:cNvPr id="0" name=""/>
        <dsp:cNvSpPr/>
      </dsp:nvSpPr>
      <dsp:spPr>
        <a:xfrm>
          <a:off x="2265280" y="1916074"/>
          <a:ext cx="434233" cy="339626"/>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38C110-FF30-4560-ADF1-BDA5C9320762}">
      <dsp:nvSpPr>
        <dsp:cNvPr id="0" name=""/>
        <dsp:cNvSpPr/>
      </dsp:nvSpPr>
      <dsp:spPr>
        <a:xfrm>
          <a:off x="2068634" y="844285"/>
          <a:ext cx="827525" cy="8275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Property Appraised</a:t>
          </a:r>
          <a:endParaRPr lang="en-US" sz="700" kern="1200" dirty="0"/>
        </a:p>
      </dsp:txBody>
      <dsp:txXfrm>
        <a:off x="2189822" y="965473"/>
        <a:ext cx="585149" cy="585149"/>
      </dsp:txXfrm>
    </dsp:sp>
    <dsp:sp modelId="{62C4FA37-69D7-48E6-9EF3-EB7EA98A1612}">
      <dsp:nvSpPr>
        <dsp:cNvPr id="0" name=""/>
        <dsp:cNvSpPr/>
      </dsp:nvSpPr>
      <dsp:spPr>
        <a:xfrm rot="5400000">
          <a:off x="3205393" y="1088235"/>
          <a:ext cx="434233" cy="339626"/>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B4708B-F13E-456C-9F1A-8F237C175A0A}">
      <dsp:nvSpPr>
        <dsp:cNvPr id="0" name=""/>
        <dsp:cNvSpPr/>
      </dsp:nvSpPr>
      <dsp:spPr>
        <a:xfrm>
          <a:off x="3929637" y="844285"/>
          <a:ext cx="827525" cy="8275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Limiting Conditions</a:t>
          </a:r>
          <a:endParaRPr lang="en-US" sz="700" kern="1200" dirty="0"/>
        </a:p>
      </dsp:txBody>
      <dsp:txXfrm>
        <a:off x="4050825" y="965473"/>
        <a:ext cx="585149" cy="585149"/>
      </dsp:txXfrm>
    </dsp:sp>
    <dsp:sp modelId="{2316650D-0372-4791-A8A4-6BA6C5C7383F}">
      <dsp:nvSpPr>
        <dsp:cNvPr id="0" name=""/>
        <dsp:cNvSpPr/>
      </dsp:nvSpPr>
      <dsp:spPr>
        <a:xfrm rot="10800000">
          <a:off x="4126283" y="1935298"/>
          <a:ext cx="434233" cy="339626"/>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6E030F-0D12-4CDC-8984-6AFA3424D86F}">
      <dsp:nvSpPr>
        <dsp:cNvPr id="0" name=""/>
        <dsp:cNvSpPr/>
      </dsp:nvSpPr>
      <dsp:spPr>
        <a:xfrm>
          <a:off x="3929637" y="2519188"/>
          <a:ext cx="827525" cy="8275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Method of Valuation</a:t>
          </a:r>
          <a:endParaRPr lang="en-US" sz="700" kern="1200" dirty="0"/>
        </a:p>
      </dsp:txBody>
      <dsp:txXfrm>
        <a:off x="4050825" y="2640376"/>
        <a:ext cx="585149" cy="585149"/>
      </dsp:txXfrm>
    </dsp:sp>
    <dsp:sp modelId="{B978E4E2-78CC-45F6-A038-DDFA4E9A270D}">
      <dsp:nvSpPr>
        <dsp:cNvPr id="0" name=""/>
        <dsp:cNvSpPr/>
      </dsp:nvSpPr>
      <dsp:spPr>
        <a:xfrm rot="5400000">
          <a:off x="5066396" y="2763137"/>
          <a:ext cx="434233" cy="339626"/>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9335A1-9523-430F-9396-C6AE063F8594}">
      <dsp:nvSpPr>
        <dsp:cNvPr id="0" name=""/>
        <dsp:cNvSpPr/>
      </dsp:nvSpPr>
      <dsp:spPr>
        <a:xfrm>
          <a:off x="5790639" y="2519188"/>
          <a:ext cx="827525" cy="8275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Reconciliation</a:t>
          </a:r>
          <a:endParaRPr lang="en-US" sz="700" kern="1200" dirty="0"/>
        </a:p>
      </dsp:txBody>
      <dsp:txXfrm>
        <a:off x="5911827" y="2640376"/>
        <a:ext cx="585149" cy="585149"/>
      </dsp:txXfrm>
    </dsp:sp>
    <dsp:sp modelId="{95653265-F26F-4A83-B732-40A983B39E1E}">
      <dsp:nvSpPr>
        <dsp:cNvPr id="0" name=""/>
        <dsp:cNvSpPr/>
      </dsp:nvSpPr>
      <dsp:spPr>
        <a:xfrm>
          <a:off x="5987285" y="1916074"/>
          <a:ext cx="434233" cy="339626"/>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BBA0C6-5CA4-4267-994B-41814DD013E4}">
      <dsp:nvSpPr>
        <dsp:cNvPr id="0" name=""/>
        <dsp:cNvSpPr/>
      </dsp:nvSpPr>
      <dsp:spPr>
        <a:xfrm>
          <a:off x="5790639" y="844285"/>
          <a:ext cx="827525" cy="8275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Certification</a:t>
          </a:r>
          <a:endParaRPr lang="en-US" sz="700" kern="1200" dirty="0"/>
        </a:p>
      </dsp:txBody>
      <dsp:txXfrm>
        <a:off x="5911827" y="965473"/>
        <a:ext cx="585149" cy="585149"/>
      </dsp:txXfrm>
    </dsp:sp>
    <dsp:sp modelId="{8F643BC3-9FBE-4C1E-BA69-8E11509644BB}">
      <dsp:nvSpPr>
        <dsp:cNvPr id="0" name=""/>
        <dsp:cNvSpPr/>
      </dsp:nvSpPr>
      <dsp:spPr>
        <a:xfrm rot="5400000">
          <a:off x="6927399" y="1088235"/>
          <a:ext cx="434233" cy="339626"/>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A45E43-1B06-45E9-9B42-A9AF9C3604A2}">
      <dsp:nvSpPr>
        <dsp:cNvPr id="0" name=""/>
        <dsp:cNvSpPr/>
      </dsp:nvSpPr>
      <dsp:spPr>
        <a:xfrm>
          <a:off x="7651642" y="844285"/>
          <a:ext cx="827525" cy="8275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Research</a:t>
          </a:r>
          <a:endParaRPr lang="en-US" sz="700" kern="1200" dirty="0"/>
        </a:p>
      </dsp:txBody>
      <dsp:txXfrm>
        <a:off x="7772830" y="965473"/>
        <a:ext cx="585149" cy="585149"/>
      </dsp:txXfrm>
    </dsp:sp>
    <dsp:sp modelId="{F96363D0-2A3B-4257-96FC-7A4526C1886F}">
      <dsp:nvSpPr>
        <dsp:cNvPr id="0" name=""/>
        <dsp:cNvSpPr/>
      </dsp:nvSpPr>
      <dsp:spPr>
        <a:xfrm rot="10800000">
          <a:off x="7848288" y="1832013"/>
          <a:ext cx="434233" cy="339626"/>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E6C0A8-EC0E-4DCE-8061-51EFA14DA247}">
      <dsp:nvSpPr>
        <dsp:cNvPr id="0" name=""/>
        <dsp:cNvSpPr/>
      </dsp:nvSpPr>
      <dsp:spPr>
        <a:xfrm>
          <a:off x="7445071" y="2312616"/>
          <a:ext cx="1240668" cy="12406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Qualifications</a:t>
          </a:r>
          <a:endParaRPr lang="en-US" sz="1000" kern="1200" dirty="0"/>
        </a:p>
      </dsp:txBody>
      <dsp:txXfrm>
        <a:off x="7626763" y="2494308"/>
        <a:ext cx="877284" cy="87728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4CE221E-83ED-4F6C-BA5F-3F9E6FDB6953}" type="datetimeFigureOut">
              <a:rPr lang="en-US"/>
              <a:t>5/4/2018</a:t>
            </a:fld>
            <a:endParaRPr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A4CBEF8-5CDE-472B-839B-B8BB0C881006}" type="slidenum">
              <a:rPr/>
              <a:t>‹#›</a:t>
            </a:fld>
            <a:endParaRPr dirty="0"/>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7853E5F-CE67-483C-A264-F17AC70E9CA2}" type="datetimeFigureOut">
              <a:rPr lang="en-US"/>
              <a:t>5/4/2018</a:t>
            </a:fld>
            <a:endParaRPr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BB98AFB-CB0D-4DFE-87B9-B4B0D0DE73CD}" type="slidenum">
              <a:rPr/>
              <a:t>‹#›</a:t>
            </a:fld>
            <a:endParaRPr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 in the room hates personal property. There is a lot to hate. But once</a:t>
            </a:r>
            <a:r>
              <a:rPr lang="en-US" baseline="0" dirty="0" smtClean="0"/>
              <a:t> you have a deeper understanding of how to value personal property, your attitude could change. How do I know? I know because I learned how to value personal property from the ground up. Mid life I decided to change careers to become an auctioneer. Shortly after getting the license I realized I need to know the value of the items I was selling otherwise the buyers would have the upper hand.</a:t>
            </a:r>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1</a:t>
            </a:fld>
            <a:endParaRPr lang="en-US" dirty="0"/>
          </a:p>
        </p:txBody>
      </p:sp>
    </p:spTree>
    <p:extLst>
      <p:ext uri="{BB962C8B-B14F-4D97-AF65-F5344CB8AC3E}">
        <p14:creationId xmlns:p14="http://schemas.microsoft.com/office/powerpoint/2010/main" val="2864014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2</a:t>
            </a:fld>
            <a:endParaRPr lang="en-US" dirty="0"/>
          </a:p>
        </p:txBody>
      </p:sp>
    </p:spTree>
    <p:extLst>
      <p:ext uri="{BB962C8B-B14F-4D97-AF65-F5344CB8AC3E}">
        <p14:creationId xmlns:p14="http://schemas.microsoft.com/office/powerpoint/2010/main" val="3870130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North American Industry Classification System (</a:t>
            </a:r>
            <a:r>
              <a:rPr lang="en-US" i="1" dirty="0"/>
              <a:t>NAICS) </a:t>
            </a:r>
            <a:r>
              <a:rPr lang="en-US" dirty="0"/>
              <a:t>replaced the Standard Industrial Classification (SIC) in 1997.</a:t>
            </a:r>
          </a:p>
        </p:txBody>
      </p:sp>
      <p:sp>
        <p:nvSpPr>
          <p:cNvPr id="4" name="Slide Number Placeholder 3"/>
          <p:cNvSpPr>
            <a:spLocks noGrp="1"/>
          </p:cNvSpPr>
          <p:nvPr>
            <p:ph type="sldNum" sz="quarter" idx="10"/>
          </p:nvPr>
        </p:nvSpPr>
        <p:spPr/>
        <p:txBody>
          <a:bodyPr/>
          <a:lstStyle/>
          <a:p>
            <a:fld id="{6BB98AFB-CB0D-4DFE-87B9-B4B0D0DE73CD}" type="slidenum">
              <a:rPr lang="en-US" smtClean="0"/>
              <a:t>36</a:t>
            </a:fld>
            <a:endParaRPr lang="en-US" dirty="0"/>
          </a:p>
        </p:txBody>
      </p:sp>
    </p:spTree>
    <p:extLst>
      <p:ext uri="{BB962C8B-B14F-4D97-AF65-F5344CB8AC3E}">
        <p14:creationId xmlns:p14="http://schemas.microsoft.com/office/powerpoint/2010/main" val="5123321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5029200" cy="2514601"/>
          </a:xfrm>
        </p:spPr>
        <p:txBody>
          <a:bodyPr>
            <a:normAutofit/>
          </a:bodyPr>
          <a:lstStyle>
            <a:lvl1pPr>
              <a:defRPr sz="4000">
                <a:solidFill>
                  <a:schemeClr val="accent1"/>
                </a:solidFill>
              </a:defRPr>
            </a:lvl1pPr>
          </a:lstStyle>
          <a:p>
            <a:r>
              <a:rPr lang="en-US" smtClean="0"/>
              <a:t>Click to edit Master title style</a:t>
            </a:r>
            <a:endParaRPr/>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5" name="Footer Placeholder 4"/>
          <p:cNvSpPr>
            <a:spLocks noGrp="1"/>
          </p:cNvSpPr>
          <p:nvPr>
            <p:ph type="ftr" sz="quarter" idx="11"/>
          </p:nvPr>
        </p:nvSpPr>
        <p:spPr>
          <a:xfrm>
            <a:off x="1065213" y="6432551"/>
            <a:ext cx="5653087" cy="273049"/>
          </a:xfrm>
        </p:spPr>
        <p:txBody>
          <a:bodyPr/>
          <a:lstStyle>
            <a:lvl1pPr>
              <a:defRPr>
                <a:effectLst/>
              </a:defRPr>
            </a:lvl1pPr>
          </a:lstStyle>
          <a:p>
            <a:r>
              <a:rPr lang="en-US" smtClean="0"/>
              <a:t>NRAAO 2018           Richard J Conti, ASA, ARM/PP, MAAO     Taunton, MA</a:t>
            </a:r>
            <a:endParaRPr lang="en-US" dirty="0"/>
          </a:p>
        </p:txBody>
      </p:sp>
      <p:sp>
        <p:nvSpPr>
          <p:cNvPr id="4" name="Date Placeholder 3"/>
          <p:cNvSpPr>
            <a:spLocks noGrp="1"/>
          </p:cNvSpPr>
          <p:nvPr>
            <p:ph type="dt" sz="half" idx="10"/>
          </p:nvPr>
        </p:nvSpPr>
        <p:spPr>
          <a:xfrm>
            <a:off x="6932612" y="6432551"/>
            <a:ext cx="1371600" cy="273049"/>
          </a:xfrm>
        </p:spPr>
        <p:txBody>
          <a:bodyPr/>
          <a:lstStyle/>
          <a:p>
            <a:fld id="{7C6F7214-4DA4-4CCD-AAA5-143FE7EAA964}" type="datetime1">
              <a:rPr lang="en-US" smtClean="0"/>
              <a:t>5/4/2018</a:t>
            </a:fld>
            <a:endParaRPr lang="en-US" dirty="0"/>
          </a:p>
        </p:txBody>
      </p:sp>
      <p:sp>
        <p:nvSpPr>
          <p:cNvPr id="6" name="Slide Number Placeholder 5"/>
          <p:cNvSpPr>
            <a:spLocks noGrp="1"/>
          </p:cNvSpPr>
          <p:nvPr>
            <p:ph type="sldNum" sz="quarter" idx="12"/>
          </p:nvPr>
        </p:nvSpPr>
        <p:spPr>
          <a:xfrm>
            <a:off x="8532812" y="6432551"/>
            <a:ext cx="1219201" cy="273049"/>
          </a:xfrm>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29023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smtClean="0"/>
              <a:t>NRAAO 2018           Richard J Conti, ASA, ARM/PP, MAAO     Taunton, MA</a:t>
            </a:r>
            <a:endParaRPr lang="en-US" dirty="0"/>
          </a:p>
        </p:txBody>
      </p:sp>
      <p:sp>
        <p:nvSpPr>
          <p:cNvPr id="4" name="Date Placeholder 3"/>
          <p:cNvSpPr>
            <a:spLocks noGrp="1"/>
          </p:cNvSpPr>
          <p:nvPr>
            <p:ph type="dt" sz="half" idx="10"/>
          </p:nvPr>
        </p:nvSpPr>
        <p:spPr/>
        <p:txBody>
          <a:bodyPr/>
          <a:lstStyle/>
          <a:p>
            <a:fld id="{8D30224D-4C78-4E1E-82C8-E8C21893AF7C}" type="datetime1">
              <a:rPr lang="en-US" smtClean="0"/>
              <a:t>5/4/2018</a:t>
            </a:fld>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284147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2" y="533400"/>
            <a:ext cx="236220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smtClean="0"/>
              <a:t>NRAAO 2018           Richard J Conti, ASA, ARM/PP, MAAO     Taunton, MA</a:t>
            </a:r>
            <a:endParaRPr lang="en-US" dirty="0"/>
          </a:p>
        </p:txBody>
      </p:sp>
      <p:sp>
        <p:nvSpPr>
          <p:cNvPr id="4" name="Date Placeholder 3"/>
          <p:cNvSpPr>
            <a:spLocks noGrp="1"/>
          </p:cNvSpPr>
          <p:nvPr>
            <p:ph type="dt" sz="half" idx="10"/>
          </p:nvPr>
        </p:nvSpPr>
        <p:spPr/>
        <p:txBody>
          <a:bodyPr/>
          <a:lstStyle/>
          <a:p>
            <a:fld id="{8DCDCC58-1B61-4689-A7D3-5EADBCF1193D}" type="datetime1">
              <a:rPr lang="en-US" smtClean="0"/>
              <a:t>5/4/2018</a:t>
            </a:fld>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213543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smtClean="0"/>
              <a:t>NRAAO 2018           Richard J Conti, ASA, ARM/PP, MAAO     Taunton, MA</a:t>
            </a:r>
            <a:endParaRPr lang="en-US" dirty="0"/>
          </a:p>
        </p:txBody>
      </p:sp>
      <p:sp>
        <p:nvSpPr>
          <p:cNvPr id="4" name="Date Placeholder 3"/>
          <p:cNvSpPr>
            <a:spLocks noGrp="1"/>
          </p:cNvSpPr>
          <p:nvPr>
            <p:ph type="dt" sz="half" idx="10"/>
          </p:nvPr>
        </p:nvSpPr>
        <p:spPr/>
        <p:txBody>
          <a:bodyPr/>
          <a:lstStyle/>
          <a:p>
            <a:fld id="{3C178576-8808-4684-80F3-BC5D6A219F47}" type="datetime1">
              <a:rPr lang="en-US" smtClean="0"/>
              <a:t>5/4/2018</a:t>
            </a:fld>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35067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en-US" smtClean="0"/>
              <a:t>Click to edit Master title style</a:t>
            </a:r>
            <a:endParaRPr/>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NRAAO 2018           Richard J Conti, ASA, ARM/PP, MAAO     Taunton, MA</a:t>
            </a:r>
            <a:endParaRPr lang="en-US" dirty="0"/>
          </a:p>
        </p:txBody>
      </p:sp>
      <p:sp>
        <p:nvSpPr>
          <p:cNvPr id="4" name="Date Placeholder 3"/>
          <p:cNvSpPr>
            <a:spLocks noGrp="1"/>
          </p:cNvSpPr>
          <p:nvPr>
            <p:ph type="dt" sz="half" idx="10"/>
          </p:nvPr>
        </p:nvSpPr>
        <p:spPr/>
        <p:txBody>
          <a:bodyPr/>
          <a:lstStyle/>
          <a:p>
            <a:fld id="{334074E6-D6EA-44F4-A655-ED45E4AA7036}" type="datetime1">
              <a:rPr lang="en-US" smtClean="0"/>
              <a:t>5/4/2018</a:t>
            </a:fld>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292563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smtClean="0"/>
              <a:t>NRAAO 2018           Richard J Conti, ASA, ARM/PP, MAAO     Taunton, MA</a:t>
            </a:r>
            <a:endParaRPr lang="en-US" dirty="0"/>
          </a:p>
        </p:txBody>
      </p:sp>
      <p:sp>
        <p:nvSpPr>
          <p:cNvPr id="5" name="Date Placeholder 4"/>
          <p:cNvSpPr>
            <a:spLocks noGrp="1"/>
          </p:cNvSpPr>
          <p:nvPr>
            <p:ph type="dt" sz="half" idx="10"/>
          </p:nvPr>
        </p:nvSpPr>
        <p:spPr/>
        <p:txBody>
          <a:bodyPr/>
          <a:lstStyle/>
          <a:p>
            <a:fld id="{450872E9-6E0B-4DF9-BE23-68547D9A2B79}" type="datetime1">
              <a:rPr lang="en-US" smtClean="0"/>
              <a:t>5/4/2018</a:t>
            </a:fld>
            <a:endParaRPr lang="en-US" dirty="0"/>
          </a:p>
        </p:txBody>
      </p:sp>
      <p:sp>
        <p:nvSpPr>
          <p:cNvPr id="7" name="Slide Number Placeholder 6"/>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124050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5211" y="533400"/>
            <a:ext cx="8686802" cy="10668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smtClean="0"/>
              <a:t>NRAAO 2018           Richard J Conti, ASA, ARM/PP, MAAO     Taunton, MA</a:t>
            </a:r>
            <a:endParaRPr lang="en-US" dirty="0"/>
          </a:p>
        </p:txBody>
      </p:sp>
      <p:sp>
        <p:nvSpPr>
          <p:cNvPr id="7" name="Date Placeholder 6"/>
          <p:cNvSpPr>
            <a:spLocks noGrp="1"/>
          </p:cNvSpPr>
          <p:nvPr>
            <p:ph type="dt" sz="half" idx="10"/>
          </p:nvPr>
        </p:nvSpPr>
        <p:spPr/>
        <p:txBody>
          <a:bodyPr/>
          <a:lstStyle/>
          <a:p>
            <a:fld id="{5678A2C8-2B6E-4434-8CAA-496411AA1801}" type="datetime1">
              <a:rPr lang="en-US" smtClean="0"/>
              <a:t>5/4/2018</a:t>
            </a:fld>
            <a:endParaRPr lang="en-US" dirty="0"/>
          </a:p>
        </p:txBody>
      </p:sp>
      <p:sp>
        <p:nvSpPr>
          <p:cNvPr id="9" name="Slide Number Placeholder 8"/>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330154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
        <p:nvSpPr>
          <p:cNvPr id="3" name="Date Placeholder 2"/>
          <p:cNvSpPr>
            <a:spLocks noGrp="1"/>
          </p:cNvSpPr>
          <p:nvPr>
            <p:ph type="dt" sz="half" idx="10"/>
          </p:nvPr>
        </p:nvSpPr>
        <p:spPr/>
        <p:txBody>
          <a:bodyPr/>
          <a:lstStyle/>
          <a:p>
            <a:fld id="{522E82AF-3097-4682-A0C1-DF417B9A4504}" type="datetime1">
              <a:rPr lang="en-US" smtClean="0"/>
              <a:t>5/4/2018</a:t>
            </a:fld>
            <a:endParaRPr lang="en-US" dirty="0"/>
          </a:p>
        </p:txBody>
      </p:sp>
      <p:sp>
        <p:nvSpPr>
          <p:cNvPr id="5" name="Slide Number Placeholder 4"/>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137030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NRAAO 2018           Richard J Conti, ASA, ARM/PP, MAAO     Taunton, MA</a:t>
            </a:r>
            <a:endParaRPr lang="en-US" dirty="0"/>
          </a:p>
        </p:txBody>
      </p:sp>
      <p:sp>
        <p:nvSpPr>
          <p:cNvPr id="2" name="Date Placeholder 1"/>
          <p:cNvSpPr>
            <a:spLocks noGrp="1"/>
          </p:cNvSpPr>
          <p:nvPr>
            <p:ph type="dt" sz="half" idx="10"/>
          </p:nvPr>
        </p:nvSpPr>
        <p:spPr/>
        <p:txBody>
          <a:bodyPr/>
          <a:lstStyle/>
          <a:p>
            <a:fld id="{5BFFD1D2-9926-4DC9-8DC0-412B18E40B43}" type="datetime1">
              <a:rPr lang="en-US" smtClean="0"/>
              <a:t>5/4/2018</a:t>
            </a:fld>
            <a:endParaRPr lang="en-US" dirty="0"/>
          </a:p>
        </p:txBody>
      </p:sp>
      <p:sp>
        <p:nvSpPr>
          <p:cNvPr id="4" name="Slide Number Placeholder 3"/>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308826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en-US" smtClean="0"/>
              <a:t>Click to edit Master title style</a:t>
            </a:r>
            <a:endParaRPr/>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NRAAO 2018           Richard J Conti, ASA, ARM/PP, MAAO     Taunton, MA</a:t>
            </a:r>
            <a:endParaRPr lang="en-US" dirty="0"/>
          </a:p>
        </p:txBody>
      </p:sp>
      <p:sp>
        <p:nvSpPr>
          <p:cNvPr id="5" name="Date Placeholder 4"/>
          <p:cNvSpPr>
            <a:spLocks noGrp="1"/>
          </p:cNvSpPr>
          <p:nvPr>
            <p:ph type="dt" sz="half" idx="10"/>
          </p:nvPr>
        </p:nvSpPr>
        <p:spPr/>
        <p:txBody>
          <a:bodyPr/>
          <a:lstStyle/>
          <a:p>
            <a:fld id="{CD2B553F-F334-49A0-989F-A9CB6139BE49}" type="datetime1">
              <a:rPr lang="en-US" smtClean="0"/>
              <a:t>5/4/2018</a:t>
            </a:fld>
            <a:endParaRPr lang="en-US" dirty="0"/>
          </a:p>
        </p:txBody>
      </p:sp>
      <p:sp>
        <p:nvSpPr>
          <p:cNvPr id="7" name="Slide Number Placeholder 6"/>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10008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7285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1065212" y="533400"/>
            <a:ext cx="8686801" cy="10668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100">
                <a:solidFill>
                  <a:schemeClr val="tx1"/>
                </a:solidFill>
              </a:defRPr>
            </a:lvl1pPr>
          </a:lstStyle>
          <a:p>
            <a:r>
              <a:rPr lang="en-US" smtClean="0"/>
              <a:t>NRAAO 2018           Richard J Conti, ASA, ARM/PP, MAAO     Taunton, MA</a:t>
            </a:r>
            <a:endParaRPr lang="en-US" dirty="0"/>
          </a:p>
        </p:txBody>
      </p:sp>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100">
                <a:solidFill>
                  <a:schemeClr val="tx1"/>
                </a:solidFill>
              </a:defRPr>
            </a:lvl1pPr>
          </a:lstStyle>
          <a:p>
            <a:fld id="{CB1AC4D9-97CB-4124-A7DA-DB7493CD66B6}" type="datetime1">
              <a:rPr lang="en-US" smtClean="0"/>
              <a:t>5/4/2018</a:t>
            </a:fld>
            <a:endParaRPr lang="en-US" dirty="0"/>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100">
                <a:solidFill>
                  <a:schemeClr val="tx1"/>
                </a:solidFill>
              </a:defRPr>
            </a:lvl1pPr>
          </a:lstStyle>
          <a:p>
            <a:fld id="{AAEAE4A8-A6E5-453E-B946-FB774B73F48C}" type="slidenum">
              <a:rPr lang="en-US" smtClean="0"/>
              <a:pPr/>
              <a:t>‹#›</a:t>
            </a:fld>
            <a:endParaRPr lang="en-US" dirty="0"/>
          </a:p>
        </p:txBody>
      </p:sp>
    </p:spTree>
    <p:extLst>
      <p:ext uri="{BB962C8B-B14F-4D97-AF65-F5344CB8AC3E}">
        <p14:creationId xmlns:p14="http://schemas.microsoft.com/office/powerpoint/2010/main" val="1327670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Personal Property Narrative Appraisal Writing for Assessors</a:t>
            </a:r>
            <a:endParaRPr lang="en-US" dirty="0"/>
          </a:p>
        </p:txBody>
      </p:sp>
      <p:sp>
        <p:nvSpPr>
          <p:cNvPr id="3" name="Content Placeholder 2"/>
          <p:cNvSpPr>
            <a:spLocks noGrp="1"/>
          </p:cNvSpPr>
          <p:nvPr>
            <p:ph type="subTitle" idx="1"/>
          </p:nvPr>
        </p:nvSpPr>
        <p:spPr/>
        <p:txBody>
          <a:bodyPr/>
          <a:lstStyle/>
          <a:p>
            <a:r>
              <a:rPr lang="en-US" dirty="0" smtClean="0"/>
              <a:t>Winning with USPAP</a:t>
            </a:r>
            <a:endParaRPr lang="en-US" dirty="0"/>
          </a:p>
          <a:p>
            <a:endParaRPr lang="en-US" dirty="0"/>
          </a:p>
        </p:txBody>
      </p:sp>
      <p:sp>
        <p:nvSpPr>
          <p:cNvPr id="2" name="Footer Placeholder 1"/>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365812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High Value Property Costs </a:t>
            </a:r>
            <a:endParaRPr lang="en-US" dirty="0"/>
          </a:p>
        </p:txBody>
      </p:sp>
      <p:sp>
        <p:nvSpPr>
          <p:cNvPr id="3" name="Content Placeholder 2"/>
          <p:cNvSpPr>
            <a:spLocks noGrp="1"/>
          </p:cNvSpPr>
          <p:nvPr>
            <p:ph idx="1"/>
          </p:nvPr>
        </p:nvSpPr>
        <p:spPr/>
        <p:txBody>
          <a:bodyPr/>
          <a:lstStyle/>
          <a:p>
            <a:r>
              <a:rPr lang="en-US" dirty="0" smtClean="0"/>
              <a:t>Examples today in Taunton:</a:t>
            </a:r>
          </a:p>
          <a:p>
            <a:pPr lvl="1"/>
            <a:r>
              <a:rPr lang="en-US" dirty="0" smtClean="0"/>
              <a:t>Compactor $156,500</a:t>
            </a:r>
          </a:p>
          <a:p>
            <a:pPr lvl="1"/>
            <a:r>
              <a:rPr lang="en-US" dirty="0" smtClean="0"/>
              <a:t>Bailer/Compactor $300,000</a:t>
            </a:r>
          </a:p>
          <a:p>
            <a:pPr lvl="1"/>
            <a:r>
              <a:rPr lang="en-US" dirty="0" smtClean="0"/>
              <a:t>Advertising Screen  $130,000</a:t>
            </a:r>
          </a:p>
          <a:p>
            <a:pPr lvl="1"/>
            <a:r>
              <a:rPr lang="en-US" dirty="0" err="1" smtClean="0"/>
              <a:t>Friolator</a:t>
            </a:r>
            <a:r>
              <a:rPr lang="en-US" dirty="0" smtClean="0"/>
              <a:t> $125,000</a:t>
            </a:r>
          </a:p>
          <a:p>
            <a:pPr lvl="1"/>
            <a:r>
              <a:rPr lang="en-US" dirty="0" smtClean="0"/>
              <a:t>Movie Projector $393, 872</a:t>
            </a:r>
          </a:p>
          <a:p>
            <a:r>
              <a:rPr lang="en-US" dirty="0" smtClean="0"/>
              <a:t>Single Printing Location $6, 000,000 January 1, 2017</a:t>
            </a:r>
          </a:p>
          <a:p>
            <a:pPr lvl="1"/>
            <a:r>
              <a:rPr lang="en-US" dirty="0" smtClean="0"/>
              <a:t>Will be $25,000,000 on January 1, 2018</a:t>
            </a:r>
          </a:p>
          <a:p>
            <a:r>
              <a:rPr lang="en-US" dirty="0" smtClean="0"/>
              <a:t>Distributor Automated Material Handling System</a:t>
            </a:r>
          </a:p>
          <a:p>
            <a:pPr lvl="2"/>
            <a:r>
              <a:rPr lang="en-US" dirty="0" smtClean="0"/>
              <a:t>$5,000,000 January 1, 2016, $25,000,000 January 1, 2017</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117342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ANYONE DONE THIS?</a:t>
            </a:r>
            <a:endParaRPr lang="en-US" dirty="0"/>
          </a:p>
        </p:txBody>
      </p:sp>
      <p:sp>
        <p:nvSpPr>
          <p:cNvPr id="3" name="Content Placeholder 2"/>
          <p:cNvSpPr>
            <a:spLocks noGrp="1"/>
          </p:cNvSpPr>
          <p:nvPr>
            <p:ph idx="1"/>
          </p:nvPr>
        </p:nvSpPr>
        <p:spPr/>
        <p:txBody>
          <a:bodyPr>
            <a:normAutofit/>
          </a:bodyPr>
          <a:lstStyle/>
          <a:p>
            <a:r>
              <a:rPr lang="en-US" sz="2800" dirty="0" smtClean="0"/>
              <a:t>M.G.L. CH 59 §31A</a:t>
            </a:r>
          </a:p>
          <a:p>
            <a:r>
              <a:rPr lang="en-US" sz="2800" dirty="0" smtClean="0"/>
              <a:t>The assessors may compel production of books, papers, records and other data of the person through issuance of a summons served in the manner as summonses for witnesses in criminal cases issued on behalf of the commonwealth and all provisions of law relative to summonses in such cases shall, so far as applicable, apply to summonses issued under this section.</a:t>
            </a:r>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42570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ANYONE DONE THIS?</a:t>
            </a:r>
            <a:endParaRPr lang="en-US" dirty="0"/>
          </a:p>
        </p:txBody>
      </p:sp>
      <p:sp>
        <p:nvSpPr>
          <p:cNvPr id="3" name="Content Placeholder 2"/>
          <p:cNvSpPr>
            <a:spLocks noGrp="1"/>
          </p:cNvSpPr>
          <p:nvPr>
            <p:ph idx="1"/>
          </p:nvPr>
        </p:nvSpPr>
        <p:spPr/>
        <p:txBody>
          <a:bodyPr>
            <a:normAutofit/>
          </a:bodyPr>
          <a:lstStyle/>
          <a:p>
            <a:r>
              <a:rPr lang="en-US" sz="2800" dirty="0" smtClean="0"/>
              <a:t>M.G.L. </a:t>
            </a:r>
            <a:r>
              <a:rPr lang="en-US" sz="2800" dirty="0" err="1" smtClean="0"/>
              <a:t>ch</a:t>
            </a:r>
            <a:r>
              <a:rPr lang="en-US" sz="2800" dirty="0" smtClean="0"/>
              <a:t> 59 §32</a:t>
            </a:r>
          </a:p>
          <a:p>
            <a:r>
              <a:rPr lang="en-US" sz="2800" dirty="0" smtClean="0"/>
              <a:t>Lists filed under Section 29 and books, papers, records and other data obtained under section 31A shall be open to the inspection of the assessors, the commissioner, the deputies, clerks and assistants of either the assessor or the commissioner and any designated private auditor… shall not be open to any other person except by order of the court</a:t>
            </a:r>
            <a:endParaRPr lang="en-US" sz="2800"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180433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High Value Property, Now What? </a:t>
            </a:r>
            <a:endParaRPr lang="en-US" dirty="0"/>
          </a:p>
        </p:txBody>
      </p:sp>
      <p:sp>
        <p:nvSpPr>
          <p:cNvPr id="3" name="Content Placeholder 2"/>
          <p:cNvSpPr>
            <a:spLocks noGrp="1"/>
          </p:cNvSpPr>
          <p:nvPr>
            <p:ph idx="1"/>
          </p:nvPr>
        </p:nvSpPr>
        <p:spPr/>
        <p:txBody>
          <a:bodyPr/>
          <a:lstStyle/>
          <a:p>
            <a:r>
              <a:rPr lang="en-US" dirty="0" smtClean="0"/>
              <a:t>You are (sort of) </a:t>
            </a:r>
            <a:r>
              <a:rPr lang="en-US" u="sng" dirty="0" smtClean="0"/>
              <a:t>assumed</a:t>
            </a:r>
            <a:r>
              <a:rPr lang="en-US" dirty="0" smtClean="0"/>
              <a:t> right </a:t>
            </a:r>
            <a:r>
              <a:rPr lang="en-US" dirty="0" err="1" smtClean="0"/>
              <a:t>untill</a:t>
            </a:r>
            <a:r>
              <a:rPr lang="en-US" dirty="0" smtClean="0"/>
              <a:t> proven wrong. Best to </a:t>
            </a:r>
            <a:r>
              <a:rPr lang="en-US" i="1" dirty="0" smtClean="0"/>
              <a:t>prove</a:t>
            </a:r>
            <a:r>
              <a:rPr lang="en-US" dirty="0" smtClean="0"/>
              <a:t> to yourself that you are right. After you are convinced, share it with the taxpayer.</a:t>
            </a:r>
          </a:p>
          <a:p>
            <a:r>
              <a:rPr lang="en-US" dirty="0" smtClean="0"/>
              <a:t>USPAP, since 1989, is </a:t>
            </a:r>
            <a:r>
              <a:rPr lang="en-US" i="1" dirty="0" smtClean="0"/>
              <a:t>your friend</a:t>
            </a:r>
            <a:r>
              <a:rPr lang="en-US" dirty="0" smtClean="0"/>
              <a:t>.</a:t>
            </a:r>
          </a:p>
          <a:p>
            <a:r>
              <a:rPr lang="en-US" dirty="0" smtClean="0"/>
              <a:t>USPAP STANDARD 6 MASS APPRAISAL DEVELOPMENT AND REPORTING is being re-written by the Standards Foundation as we speak.</a:t>
            </a:r>
          </a:p>
          <a:p>
            <a:r>
              <a:rPr lang="en-US" dirty="0" smtClean="0"/>
              <a:t>One Standard for appraisal Development, another for appraisal reporting.</a:t>
            </a:r>
          </a:p>
          <a:p>
            <a:r>
              <a:rPr lang="en-US" dirty="0" smtClean="0"/>
              <a:t>Luckily, we have USPAP STANDARDS 7 &amp; 8 for personal property</a:t>
            </a:r>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284491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USPAP Standard 7 </a:t>
            </a:r>
            <a:endParaRPr lang="en-US" dirty="0"/>
          </a:p>
        </p:txBody>
      </p:sp>
      <p:sp>
        <p:nvSpPr>
          <p:cNvPr id="3" name="Content Placeholder 2"/>
          <p:cNvSpPr>
            <a:spLocks noGrp="1"/>
          </p:cNvSpPr>
          <p:nvPr>
            <p:ph idx="1"/>
          </p:nvPr>
        </p:nvSpPr>
        <p:spPr/>
        <p:txBody>
          <a:bodyPr/>
          <a:lstStyle/>
          <a:p>
            <a:pPr lvl="2"/>
            <a:r>
              <a:rPr lang="en-US" sz="3200" dirty="0"/>
              <a:t>One </a:t>
            </a:r>
            <a:r>
              <a:rPr lang="en-US" sz="3200" dirty="0" smtClean="0"/>
              <a:t>must do what is expected from the typical Assessor:</a:t>
            </a:r>
            <a:endParaRPr lang="en-US" sz="3200" dirty="0"/>
          </a:p>
          <a:p>
            <a:pPr lvl="3"/>
            <a:r>
              <a:rPr lang="en-US" sz="2800" dirty="0" smtClean="0"/>
              <a:t>Identify the problem to be solved</a:t>
            </a:r>
            <a:endParaRPr lang="en-US" sz="2800" dirty="0"/>
          </a:p>
          <a:p>
            <a:pPr lvl="4"/>
            <a:r>
              <a:rPr lang="en-US" sz="2800" dirty="0" smtClean="0"/>
              <a:t>What will it take to convince the audience you have a credible valuation?</a:t>
            </a:r>
            <a:endParaRPr lang="en-US" sz="2800" dirty="0"/>
          </a:p>
          <a:p>
            <a:pPr lvl="5"/>
            <a:r>
              <a:rPr lang="en-US" sz="2800" dirty="0">
                <a:solidFill>
                  <a:srgbClr val="C00000"/>
                </a:solidFill>
              </a:rPr>
              <a:t>Sales, </a:t>
            </a:r>
            <a:r>
              <a:rPr lang="en-US" sz="2800" dirty="0" smtClean="0">
                <a:solidFill>
                  <a:srgbClr val="C00000"/>
                </a:solidFill>
              </a:rPr>
              <a:t>Income </a:t>
            </a:r>
            <a:r>
              <a:rPr lang="en-US" sz="2800" dirty="0">
                <a:solidFill>
                  <a:srgbClr val="C00000"/>
                </a:solidFill>
              </a:rPr>
              <a:t>or Cost </a:t>
            </a:r>
            <a:r>
              <a:rPr lang="en-US" sz="2800" dirty="0" smtClean="0">
                <a:solidFill>
                  <a:srgbClr val="C00000"/>
                </a:solidFill>
              </a:rPr>
              <a:t>approach. (which cost? .. And the ATB hates Cost.)?</a:t>
            </a:r>
            <a:endParaRPr lang="en-US" sz="2800" dirty="0">
              <a:solidFill>
                <a:srgbClr val="C00000"/>
              </a:solidFill>
            </a:endParaRPr>
          </a:p>
          <a:p>
            <a:pPr lvl="4"/>
            <a:r>
              <a:rPr lang="en-US" sz="2800" dirty="0"/>
              <a:t>Set the Scope of work</a:t>
            </a:r>
          </a:p>
          <a:p>
            <a:pPr lvl="4"/>
            <a:r>
              <a:rPr lang="en-US" sz="2800" dirty="0"/>
              <a:t>Research Plan</a:t>
            </a:r>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116499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USPAP Standard 8 </a:t>
            </a:r>
            <a:endParaRPr lang="en-US" dirty="0"/>
          </a:p>
        </p:txBody>
      </p:sp>
      <p:sp>
        <p:nvSpPr>
          <p:cNvPr id="3" name="Content Placeholder 2"/>
          <p:cNvSpPr>
            <a:spLocks noGrp="1"/>
          </p:cNvSpPr>
          <p:nvPr>
            <p:ph idx="1"/>
          </p:nvPr>
        </p:nvSpPr>
        <p:spPr/>
        <p:txBody>
          <a:bodyPr/>
          <a:lstStyle/>
          <a:p>
            <a:pPr lvl="2"/>
            <a:r>
              <a:rPr lang="en-US" sz="2800" dirty="0"/>
              <a:t>Reporting will follow the USPAP and this course outline</a:t>
            </a:r>
          </a:p>
          <a:p>
            <a:pPr lvl="3"/>
            <a:r>
              <a:rPr lang="en-US" sz="2800" dirty="0"/>
              <a:t>Communicate the analysis, opinion and conclusion</a:t>
            </a:r>
          </a:p>
          <a:p>
            <a:pPr lvl="3"/>
            <a:r>
              <a:rPr lang="en-US" sz="2800" dirty="0"/>
              <a:t>Include more than sufficient information</a:t>
            </a:r>
          </a:p>
          <a:p>
            <a:pPr lvl="3"/>
            <a:r>
              <a:rPr lang="en-US" sz="2800" dirty="0"/>
              <a:t>Identify assumptions</a:t>
            </a:r>
          </a:p>
          <a:p>
            <a:pPr lvl="3"/>
            <a:r>
              <a:rPr lang="en-US" sz="2800" dirty="0"/>
              <a:t>Build a </a:t>
            </a:r>
            <a:r>
              <a:rPr lang="en-US" sz="2800" dirty="0" smtClean="0"/>
              <a:t>valid </a:t>
            </a:r>
            <a:r>
              <a:rPr lang="en-US" sz="2800" dirty="0"/>
              <a:t>argument</a:t>
            </a:r>
          </a:p>
          <a:p>
            <a:pPr lvl="3"/>
            <a:r>
              <a:rPr lang="en-US" sz="2800" dirty="0" smtClean="0"/>
              <a:t>Any </a:t>
            </a:r>
            <a:r>
              <a:rPr lang="en-US" sz="2800" dirty="0"/>
              <a:t>reasonable mind to the same conclusion</a:t>
            </a:r>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328603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M.G.L. ON VALUATION </a:t>
            </a:r>
            <a:endParaRPr lang="en-US" dirty="0"/>
          </a:p>
        </p:txBody>
      </p:sp>
      <p:sp>
        <p:nvSpPr>
          <p:cNvPr id="3" name="Content Placeholder 2"/>
          <p:cNvSpPr>
            <a:spLocks noGrp="1"/>
          </p:cNvSpPr>
          <p:nvPr>
            <p:ph idx="1"/>
          </p:nvPr>
        </p:nvSpPr>
        <p:spPr/>
        <p:txBody>
          <a:bodyPr>
            <a:normAutofit fontScale="77500" lnSpcReduction="20000"/>
          </a:bodyPr>
          <a:lstStyle/>
          <a:p>
            <a:r>
              <a:rPr lang="en-US" dirty="0"/>
              <a:t>CQ 22. How is personal property valued in Massachusetts?</a:t>
            </a:r>
          </a:p>
          <a:p>
            <a:r>
              <a:rPr lang="en-US" dirty="0" smtClean="0"/>
              <a:t>A </a:t>
            </a:r>
            <a:r>
              <a:rPr lang="en-US" dirty="0"/>
              <a:t>22. Like real estate, all personal property must be assessed at fair cash value. Generally, personal property is valued using the cost method. The particular method will vary, depending on the specific property. In some cases, such as highly regulated utilities, net book will be used, which is original cost less depreciation. In other cases a reproduction or replacement cost new less depreciation method is used.</a:t>
            </a:r>
          </a:p>
          <a:p>
            <a:r>
              <a:rPr lang="en-US" dirty="0" smtClean="0"/>
              <a:t>Ordinarily </a:t>
            </a:r>
            <a:r>
              <a:rPr lang="en-US" dirty="0"/>
              <a:t>the market and income approaches do not lend themselves to personal property valuation. However, if a specific property or type of property has a demonstrated resale value in the market or a specific earning capacity as leased property that can be distinguished from business earnings, a market or income approach may also be used.</a:t>
            </a:r>
          </a:p>
          <a:p>
            <a:r>
              <a:rPr lang="en-US" dirty="0" smtClean="0"/>
              <a:t>In </a:t>
            </a:r>
            <a:r>
              <a:rPr lang="en-US" dirty="0"/>
              <a:t>most cases the local board of assessors in the town where the personal property is situated is responsible for valuing and assessing the personal property. However, in the case of telephone and telegraph companies and pipeline companies, the Commissioner of Revenue determines the values and notifies the local boards of assessors, which then assess the local taxes. See answers to Question 24 and Question 25 for central valuation procedures for telephone &amp; telegraph companies and pipeline companies, respectively.</a:t>
            </a:r>
          </a:p>
          <a:p>
            <a:r>
              <a:rPr lang="en-US" dirty="0" smtClean="0"/>
              <a:t>See </a:t>
            </a:r>
            <a:r>
              <a:rPr lang="en-US" dirty="0"/>
              <a:t>M.G. L. c. 59, §38, 38A, &amp; 39-42</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304166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M.G.L. </a:t>
            </a:r>
            <a:endParaRPr lang="en-US" dirty="0"/>
          </a:p>
        </p:txBody>
      </p:sp>
      <p:sp>
        <p:nvSpPr>
          <p:cNvPr id="3" name="Content Placeholder 2"/>
          <p:cNvSpPr>
            <a:spLocks noGrp="1"/>
          </p:cNvSpPr>
          <p:nvPr>
            <p:ph idx="1"/>
          </p:nvPr>
        </p:nvSpPr>
        <p:spPr/>
        <p:txBody>
          <a:bodyPr>
            <a:noAutofit/>
          </a:bodyPr>
          <a:lstStyle/>
          <a:p>
            <a:r>
              <a:rPr lang="en-US" sz="2400" dirty="0" smtClean="0"/>
              <a:t>Chapter 59 Section 38 covers assessor duty.</a:t>
            </a:r>
          </a:p>
          <a:p>
            <a:r>
              <a:rPr lang="en-US" sz="2400" dirty="0" smtClean="0"/>
              <a:t>Boston Gas Company v. Assessors of Boston, 334 Mass 549 (1956) defines the value as “Fair cash value means fair market value, which is defined as the price on which a willing seller and a willing buyer will agree if both of them are fully informed and under no compulsion.”</a:t>
            </a:r>
          </a:p>
          <a:p>
            <a:r>
              <a:rPr lang="en-US" sz="2400" dirty="0" smtClean="0"/>
              <a:t>However, there are many levels of prices in the marketplace.</a:t>
            </a:r>
          </a:p>
          <a:p>
            <a:r>
              <a:rPr lang="en-US" sz="2400" dirty="0" smtClean="0"/>
              <a:t>Personal property is valued for taxation in MA, at the price a dealer who trades in the secondary market of the product would pay the owner.</a:t>
            </a:r>
            <a:endParaRPr lang="en-US" sz="2400"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381120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DO YOU START?</a:t>
            </a:r>
            <a:br>
              <a:rPr lang="en-US" dirty="0" smtClean="0"/>
            </a:br>
            <a:r>
              <a:rPr lang="en-US" dirty="0" smtClean="0"/>
              <a:t>APPROACH TO VALUE – build a plan</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What does the personal property do, how does it do it, who made it.</a:t>
            </a:r>
          </a:p>
          <a:p>
            <a:r>
              <a:rPr lang="en-US" sz="2800" dirty="0"/>
              <a:t>There </a:t>
            </a:r>
            <a:r>
              <a:rPr lang="en-US" sz="2800" dirty="0" smtClean="0"/>
              <a:t>is more than one company making the item, look for generics</a:t>
            </a:r>
            <a:endParaRPr lang="en-US" sz="2800" dirty="0"/>
          </a:p>
          <a:p>
            <a:r>
              <a:rPr lang="en-US" sz="2800" dirty="0" smtClean="0"/>
              <a:t>Sometimes it is easier to find a new similar item, age it through inflation calculator</a:t>
            </a:r>
          </a:p>
          <a:p>
            <a:r>
              <a:rPr lang="en-US" sz="2800" dirty="0" smtClean="0"/>
              <a:t>Somewhere there is another one of these being assessed by someone else</a:t>
            </a:r>
          </a:p>
          <a:p>
            <a:r>
              <a:rPr lang="en-US" sz="2800" dirty="0" smtClean="0"/>
              <a:t>If it is one of a kind you must go to cost or income approach</a:t>
            </a:r>
          </a:p>
          <a:p>
            <a:endParaRPr lang="en-US" dirty="0" smtClean="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124455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USPAP Product Description</a:t>
            </a:r>
            <a:endParaRPr lang="en-US" dirty="0"/>
          </a:p>
        </p:txBody>
      </p:sp>
      <p:sp>
        <p:nvSpPr>
          <p:cNvPr id="3" name="Content Placeholder 2"/>
          <p:cNvSpPr>
            <a:spLocks noGrp="1"/>
          </p:cNvSpPr>
          <p:nvPr>
            <p:ph idx="1"/>
          </p:nvPr>
        </p:nvSpPr>
        <p:spPr/>
        <p:txBody>
          <a:bodyPr>
            <a:normAutofit/>
          </a:bodyPr>
          <a:lstStyle/>
          <a:p>
            <a:pPr lvl="0"/>
            <a:r>
              <a:rPr lang="en-US" sz="2800" dirty="0"/>
              <a:t>INSPECT THE PROPERTY PERSONALLY</a:t>
            </a:r>
          </a:p>
          <a:p>
            <a:pPr lvl="1"/>
            <a:r>
              <a:rPr lang="en-US" sz="2800" dirty="0"/>
              <a:t>Obtain images 360 degrees if possible including nameplate if existing</a:t>
            </a:r>
          </a:p>
          <a:p>
            <a:pPr lvl="2"/>
            <a:r>
              <a:rPr lang="en-US" sz="2800" dirty="0"/>
              <a:t>Use a white Sharpie to highlight engraved numbers and letters</a:t>
            </a:r>
          </a:p>
          <a:p>
            <a:pPr lvl="2"/>
            <a:r>
              <a:rPr lang="en-US" sz="2800" dirty="0"/>
              <a:t>Review the images before you leave to ensure there is readable detail</a:t>
            </a:r>
          </a:p>
          <a:p>
            <a:pPr lvl="2"/>
            <a:r>
              <a:rPr lang="en-US" sz="2800" dirty="0"/>
              <a:t>Ask questions, take physical notes, source the supplier</a:t>
            </a:r>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1480076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Vision Statement</a:t>
            </a:r>
          </a:p>
        </p:txBody>
      </p:sp>
      <p:sp>
        <p:nvSpPr>
          <p:cNvPr id="3" name="Content Placeholder 2"/>
          <p:cNvSpPr>
            <a:spLocks noGrp="1"/>
          </p:cNvSpPr>
          <p:nvPr>
            <p:ph idx="1"/>
          </p:nvPr>
        </p:nvSpPr>
        <p:spPr/>
        <p:txBody>
          <a:bodyPr>
            <a:normAutofit fontScale="92500" lnSpcReduction="10000"/>
          </a:bodyPr>
          <a:lstStyle/>
          <a:p>
            <a:r>
              <a:rPr lang="en-US" sz="2800" dirty="0"/>
              <a:t>This session examines a USPAP compliant method for the Assessor to determine the </a:t>
            </a:r>
            <a:r>
              <a:rPr lang="en-US" sz="2800" dirty="0" smtClean="0"/>
              <a:t>apposite value </a:t>
            </a:r>
            <a:r>
              <a:rPr lang="en-US" sz="2800" dirty="0"/>
              <a:t>for personal property. The method utilizes value characteristics and approaches to determine a value supported by evidence. Logic is explored and pitfalls revealed to equip the assessor to defend their value determinations to owners and Appellate Tax Board Commissioners. In this session the students will learn how to construct a value argument using classification, true premises and true conclusions. Resources will be explored, a live demonstration and hands on group assignment make this session worthwhile. </a:t>
            </a:r>
          </a:p>
          <a:p>
            <a:endParaRPr lang="en-US"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16373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USPAP Product Description</a:t>
            </a:r>
            <a:endParaRPr lang="en-US" dirty="0"/>
          </a:p>
        </p:txBody>
      </p:sp>
      <p:sp>
        <p:nvSpPr>
          <p:cNvPr id="3" name="Content Placeholder 2"/>
          <p:cNvSpPr>
            <a:spLocks noGrp="1"/>
          </p:cNvSpPr>
          <p:nvPr>
            <p:ph idx="1"/>
          </p:nvPr>
        </p:nvSpPr>
        <p:spPr/>
        <p:txBody>
          <a:bodyPr>
            <a:normAutofit/>
          </a:bodyPr>
          <a:lstStyle/>
          <a:p>
            <a:pPr lvl="0"/>
            <a:r>
              <a:rPr lang="en-US" sz="2800" dirty="0"/>
              <a:t>INSPECT THE PROPERTY PERSONALLY</a:t>
            </a:r>
          </a:p>
          <a:p>
            <a:pPr lvl="1"/>
            <a:r>
              <a:rPr lang="en-US" sz="2800" dirty="0"/>
              <a:t>Obtain images 360 degrees if possible including nameplate if existing</a:t>
            </a:r>
          </a:p>
          <a:p>
            <a:pPr lvl="2"/>
            <a:r>
              <a:rPr lang="en-US" sz="2800" dirty="0"/>
              <a:t>Use a white Sharpie to highlight engraved numbers and letters</a:t>
            </a:r>
          </a:p>
          <a:p>
            <a:pPr lvl="2"/>
            <a:r>
              <a:rPr lang="en-US" sz="2800" dirty="0"/>
              <a:t>Review the images before you leave to ensure there is readable detail</a:t>
            </a:r>
          </a:p>
          <a:p>
            <a:pPr lvl="2"/>
            <a:r>
              <a:rPr lang="en-US" sz="2800" dirty="0"/>
              <a:t>Ask questions, take physical notes, source the supplier</a:t>
            </a:r>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204854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USPAP Product Description</a:t>
            </a:r>
            <a:endParaRPr lang="en-US" dirty="0"/>
          </a:p>
        </p:txBody>
      </p:sp>
      <p:sp>
        <p:nvSpPr>
          <p:cNvPr id="3" name="Content Placeholder 2"/>
          <p:cNvSpPr>
            <a:spLocks noGrp="1"/>
          </p:cNvSpPr>
          <p:nvPr>
            <p:ph idx="1"/>
          </p:nvPr>
        </p:nvSpPr>
        <p:spPr/>
        <p:txBody>
          <a:bodyPr>
            <a:normAutofit/>
          </a:bodyPr>
          <a:lstStyle/>
          <a:p>
            <a:pPr lvl="1"/>
            <a:r>
              <a:rPr lang="en-US" sz="2800" dirty="0" smtClean="0"/>
              <a:t>Include a scale in all your pictures, they are evidence.</a:t>
            </a:r>
          </a:p>
          <a:p>
            <a:pPr lvl="1"/>
            <a:endParaRPr lang="en-US" sz="2800"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9412" y="2667000"/>
            <a:ext cx="4953000" cy="2951988"/>
          </a:xfrm>
          <a:prstGeom prst="rect">
            <a:avLst/>
          </a:prstGeom>
        </p:spPr>
      </p:pic>
    </p:spTree>
    <p:extLst>
      <p:ext uri="{BB962C8B-B14F-4D97-AF65-F5344CB8AC3E}">
        <p14:creationId xmlns:p14="http://schemas.microsoft.com/office/powerpoint/2010/main" val="324435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THE ATTRIBUTES</a:t>
            </a:r>
            <a:endParaRPr lang="en-US" dirty="0"/>
          </a:p>
        </p:txBody>
      </p:sp>
      <p:sp>
        <p:nvSpPr>
          <p:cNvPr id="3" name="Content Placeholder 2"/>
          <p:cNvSpPr>
            <a:spLocks noGrp="1"/>
          </p:cNvSpPr>
          <p:nvPr>
            <p:ph idx="1"/>
          </p:nvPr>
        </p:nvSpPr>
        <p:spPr/>
        <p:txBody>
          <a:bodyPr>
            <a:normAutofit/>
          </a:bodyPr>
          <a:lstStyle/>
          <a:p>
            <a:r>
              <a:rPr lang="en-US" sz="2800" dirty="0"/>
              <a:t>Type of Object</a:t>
            </a:r>
          </a:p>
          <a:p>
            <a:r>
              <a:rPr lang="en-US" sz="2800" dirty="0"/>
              <a:t>Measurements</a:t>
            </a:r>
          </a:p>
          <a:p>
            <a:r>
              <a:rPr lang="en-US" sz="2800" dirty="0"/>
              <a:t>Materials and Techniques</a:t>
            </a:r>
          </a:p>
          <a:p>
            <a:r>
              <a:rPr lang="en-US" sz="2800" dirty="0" smtClean="0"/>
              <a:t>Manufacture Date</a:t>
            </a:r>
            <a:endParaRPr lang="en-US" sz="2800" dirty="0"/>
          </a:p>
          <a:p>
            <a:r>
              <a:rPr lang="en-US" sz="2800" dirty="0" smtClean="0"/>
              <a:t>Maker</a:t>
            </a:r>
            <a:endParaRPr lang="en-US" sz="2800" dirty="0"/>
          </a:p>
          <a:p>
            <a:r>
              <a:rPr lang="en-US" sz="2800" dirty="0"/>
              <a:t>Distinguishing Features</a:t>
            </a:r>
          </a:p>
          <a:p>
            <a:endParaRPr lang="en-US"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43380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APPROACHES TO VALUE</a:t>
            </a:r>
            <a:endParaRPr lang="en-US" dirty="0"/>
          </a:p>
        </p:txBody>
      </p:sp>
      <p:sp>
        <p:nvSpPr>
          <p:cNvPr id="3" name="Content Placeholder 2"/>
          <p:cNvSpPr>
            <a:spLocks noGrp="1"/>
          </p:cNvSpPr>
          <p:nvPr>
            <p:ph idx="1"/>
          </p:nvPr>
        </p:nvSpPr>
        <p:spPr/>
        <p:txBody>
          <a:bodyPr>
            <a:normAutofit fontScale="92500" lnSpcReduction="20000"/>
          </a:bodyPr>
          <a:lstStyle/>
          <a:p>
            <a:pPr marL="45720" indent="0">
              <a:buNone/>
            </a:pPr>
            <a:r>
              <a:rPr lang="en-US" dirty="0" smtClean="0"/>
              <a:t>1  COST METHOD</a:t>
            </a:r>
          </a:p>
          <a:p>
            <a:r>
              <a:rPr lang="en-US" dirty="0" smtClean="0"/>
              <a:t>Assessors usually use the cost method to estimate the value of personal property, typically relying on industry cost manuals. </a:t>
            </a:r>
          </a:p>
          <a:p>
            <a:r>
              <a:rPr lang="en-US" dirty="0" smtClean="0"/>
              <a:t>Acquisition Cost (RCN, retail to the present owner) includes any expense required to place the asset into service except sales tax. Includes all charges </a:t>
            </a:r>
            <a:r>
              <a:rPr lang="en-US" dirty="0"/>
              <a:t>for transportation, installation, accessories, and profit and overhead, as well as additions to </a:t>
            </a:r>
            <a:r>
              <a:rPr lang="en-US" dirty="0" smtClean="0"/>
              <a:t>or renovations </a:t>
            </a:r>
            <a:r>
              <a:rPr lang="en-US" dirty="0"/>
              <a:t>of the property other than routine maintenance or repairs</a:t>
            </a:r>
            <a:r>
              <a:rPr lang="en-US" dirty="0" smtClean="0"/>
              <a:t>.</a:t>
            </a:r>
          </a:p>
          <a:p>
            <a:r>
              <a:rPr lang="en-US" dirty="0" smtClean="0"/>
              <a:t>Expected life to </a:t>
            </a:r>
            <a:r>
              <a:rPr lang="en-US" dirty="0"/>
              <a:t>each major industrial </a:t>
            </a:r>
            <a:r>
              <a:rPr lang="en-US" dirty="0" smtClean="0"/>
              <a:t>classification grouped </a:t>
            </a:r>
            <a:r>
              <a:rPr lang="en-US" dirty="0"/>
              <a:t>by NAICS code. For example, all industries classified as </a:t>
            </a:r>
            <a:r>
              <a:rPr lang="en-US" i="1" dirty="0"/>
              <a:t>Agriculture and Forestry (NAICS .11) </a:t>
            </a:r>
            <a:r>
              <a:rPr lang="en-US" dirty="0"/>
              <a:t>have </a:t>
            </a:r>
            <a:r>
              <a:rPr lang="en-US" dirty="0" smtClean="0"/>
              <a:t>15 year </a:t>
            </a:r>
            <a:r>
              <a:rPr lang="en-US" dirty="0"/>
              <a:t>lives, while </a:t>
            </a:r>
            <a:r>
              <a:rPr lang="en-US" i="1" dirty="0"/>
              <a:t>Mining (NAICS .21) </a:t>
            </a:r>
            <a:r>
              <a:rPr lang="en-US" dirty="0"/>
              <a:t>assigns a 20 year life to </a:t>
            </a:r>
            <a:r>
              <a:rPr lang="en-US" i="1" dirty="0"/>
              <a:t>Oil and Gas Exploration (NAICS .2111) </a:t>
            </a:r>
            <a:r>
              <a:rPr lang="en-US" dirty="0"/>
              <a:t>and a </a:t>
            </a:r>
            <a:r>
              <a:rPr lang="en-US" dirty="0" smtClean="0"/>
              <a:t>15 year </a:t>
            </a:r>
            <a:r>
              <a:rPr lang="en-US" dirty="0"/>
              <a:t>life to </a:t>
            </a:r>
            <a:r>
              <a:rPr lang="en-US" i="1" dirty="0"/>
              <a:t>Mining (NAICS .2121 &amp; .2122</a:t>
            </a:r>
            <a:r>
              <a:rPr lang="en-US" i="1" dirty="0" smtClean="0"/>
              <a:t>)</a:t>
            </a:r>
            <a:r>
              <a:rPr lang="en-US" dirty="0" smtClean="0"/>
              <a:t>.</a:t>
            </a:r>
          </a:p>
          <a:p>
            <a:r>
              <a:rPr lang="en-US" dirty="0" smtClean="0"/>
              <a:t>Cost Conversion factor.</a:t>
            </a:r>
            <a:endParaRPr lang="en-US"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319117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APPROACH TO VALUE</a:t>
            </a:r>
            <a:endParaRPr lang="en-US" dirty="0"/>
          </a:p>
        </p:txBody>
      </p:sp>
      <p:sp>
        <p:nvSpPr>
          <p:cNvPr id="3" name="Content Placeholder 2"/>
          <p:cNvSpPr>
            <a:spLocks noGrp="1"/>
          </p:cNvSpPr>
          <p:nvPr>
            <p:ph idx="1"/>
          </p:nvPr>
        </p:nvSpPr>
        <p:spPr/>
        <p:txBody>
          <a:bodyPr/>
          <a:lstStyle/>
          <a:p>
            <a:r>
              <a:rPr lang="en-US" sz="2800" dirty="0" smtClean="0"/>
              <a:t>REPRODUCTION COST METHOD</a:t>
            </a:r>
          </a:p>
          <a:p>
            <a:r>
              <a:rPr lang="en-US" sz="2800" dirty="0" smtClean="0"/>
              <a:t>This may be reproduction, replacement or insured value.</a:t>
            </a:r>
          </a:p>
          <a:p>
            <a:r>
              <a:rPr lang="en-US" sz="2800" dirty="0"/>
              <a:t>ORIGINAL COST LESS DEPRECIATION METHOD</a:t>
            </a:r>
          </a:p>
          <a:p>
            <a:r>
              <a:rPr lang="en-US" sz="2800" dirty="0"/>
              <a:t>The </a:t>
            </a:r>
            <a:r>
              <a:rPr lang="en-US" sz="2800" dirty="0" smtClean="0"/>
              <a:t>ORIGINAL SALES RECIPT  </a:t>
            </a:r>
            <a:r>
              <a:rPr lang="en-US" sz="2800" dirty="0"/>
              <a:t>and </a:t>
            </a:r>
            <a:r>
              <a:rPr lang="en-US" sz="2800" dirty="0" smtClean="0"/>
              <a:t>depreciation schedule or Cost Conversion Factor set by the Board of Assessors.</a:t>
            </a:r>
            <a:endParaRPr lang="en-US" sz="2800" dirty="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30209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TO VALUE</a:t>
            </a:r>
            <a:endParaRPr lang="en-US" dirty="0"/>
          </a:p>
        </p:txBody>
      </p:sp>
      <p:sp>
        <p:nvSpPr>
          <p:cNvPr id="3" name="Content Placeholder 2"/>
          <p:cNvSpPr>
            <a:spLocks noGrp="1"/>
          </p:cNvSpPr>
          <p:nvPr>
            <p:ph idx="1"/>
          </p:nvPr>
        </p:nvSpPr>
        <p:spPr/>
        <p:txBody>
          <a:bodyPr>
            <a:noAutofit/>
          </a:bodyPr>
          <a:lstStyle/>
          <a:p>
            <a:r>
              <a:rPr lang="en-US" sz="2400" dirty="0"/>
              <a:t>I</a:t>
            </a:r>
            <a:r>
              <a:rPr lang="en-US" sz="2400" dirty="0" smtClean="0"/>
              <a:t>NCOME METHOD</a:t>
            </a:r>
          </a:p>
          <a:p>
            <a:r>
              <a:rPr lang="en-US" sz="2400" dirty="0" smtClean="0"/>
              <a:t>The income and expense approach to the operating machinery is reliable with a credible argument, rarely used in personal property valuations.</a:t>
            </a:r>
          </a:p>
          <a:p>
            <a:r>
              <a:rPr lang="en-US" sz="2400" dirty="0" smtClean="0"/>
              <a:t>Rented machinery such as copy machines, sewing machines, backhoes, network equipment, Rent-All Equipment Co., it is out there. </a:t>
            </a:r>
          </a:p>
          <a:p>
            <a:pPr lvl="1"/>
            <a:r>
              <a:rPr lang="en-US" sz="2400" dirty="0" smtClean="0"/>
              <a:t>Operating Lease has a purchase option at the end of the term @ FMV</a:t>
            </a:r>
          </a:p>
          <a:p>
            <a:pPr lvl="1"/>
            <a:r>
              <a:rPr lang="en-US" sz="2400" dirty="0" smtClean="0"/>
              <a:t>Financing Lease is a conditional sales contract, on user’s depreciation schedule and taxes</a:t>
            </a:r>
            <a:endParaRPr lang="en-US" sz="2400"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171979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TO VALUE</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MARKET SALES METHOD</a:t>
            </a:r>
          </a:p>
          <a:p>
            <a:r>
              <a:rPr lang="en-US" sz="2800" dirty="0" smtClean="0"/>
              <a:t>The economic principle of substitution, that process of identifying alternatives that would satisfy the same need is the underlying principle for all three approaches but most evident in the sales approach. Here the machinery having the same utility with the lowest price </a:t>
            </a:r>
            <a:r>
              <a:rPr lang="en-US" sz="2800" dirty="0"/>
              <a:t>c</a:t>
            </a:r>
            <a:r>
              <a:rPr lang="en-US" sz="2800" dirty="0" smtClean="0"/>
              <a:t>reates the most demand.</a:t>
            </a:r>
          </a:p>
          <a:p>
            <a:r>
              <a:rPr lang="en-US" sz="2800" dirty="0" smtClean="0"/>
              <a:t>Watch the adjustment they must be credible with matched pair analysis or time factors such as inflation calculators.</a:t>
            </a:r>
          </a:p>
          <a:p>
            <a:endParaRPr lang="en-US"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320793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any Approach</a:t>
            </a:r>
            <a:endParaRPr lang="en-US" dirty="0"/>
          </a:p>
        </p:txBody>
      </p:sp>
      <p:sp>
        <p:nvSpPr>
          <p:cNvPr id="3" name="Content Placeholder 2"/>
          <p:cNvSpPr>
            <a:spLocks noGrp="1"/>
          </p:cNvSpPr>
          <p:nvPr>
            <p:ph idx="1"/>
          </p:nvPr>
        </p:nvSpPr>
        <p:spPr/>
        <p:txBody>
          <a:bodyPr>
            <a:normAutofit/>
          </a:bodyPr>
          <a:lstStyle/>
          <a:p>
            <a:r>
              <a:rPr lang="en-US" sz="2800" dirty="0" smtClean="0"/>
              <a:t>Model numbers very helpful</a:t>
            </a:r>
          </a:p>
          <a:p>
            <a:r>
              <a:rPr lang="en-US" sz="2800" dirty="0" smtClean="0"/>
              <a:t>Within three years if using sales</a:t>
            </a:r>
          </a:p>
          <a:p>
            <a:r>
              <a:rPr lang="en-US" sz="2800" dirty="0" smtClean="0"/>
              <a:t>Fewest adjustments as possible, cite justification</a:t>
            </a:r>
          </a:p>
          <a:p>
            <a:r>
              <a:rPr lang="en-US" sz="2800" dirty="0" smtClean="0"/>
              <a:t>Aged $ can easily be adjusted for inflation</a:t>
            </a:r>
          </a:p>
          <a:p>
            <a:pPr lvl="1"/>
            <a:r>
              <a:rPr lang="en-US" sz="2800" dirty="0" smtClean="0"/>
              <a:t>US Bureau of Labor and Statistics inflation calculator</a:t>
            </a:r>
          </a:p>
          <a:p>
            <a:r>
              <a:rPr lang="en-US" sz="2800" dirty="0" smtClean="0"/>
              <a:t>MSRP has merit for taxation</a:t>
            </a:r>
            <a:endParaRPr lang="en-US" sz="2800"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334864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NRAAO 2018           Richard J Conti, ASA, ARM/PP, MAAO     Taunton, MA</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r="21145"/>
          <a:stretch/>
        </p:blipFill>
        <p:spPr bwMode="auto">
          <a:xfrm>
            <a:off x="2970212" y="152400"/>
            <a:ext cx="672323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769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 Approach</a:t>
            </a:r>
            <a:endParaRPr lang="en-US" dirty="0"/>
          </a:p>
        </p:txBody>
      </p:sp>
      <p:sp>
        <p:nvSpPr>
          <p:cNvPr id="3" name="Content Placeholder 2"/>
          <p:cNvSpPr>
            <a:spLocks noGrp="1"/>
          </p:cNvSpPr>
          <p:nvPr>
            <p:ph idx="1"/>
          </p:nvPr>
        </p:nvSpPr>
        <p:spPr/>
        <p:txBody>
          <a:bodyPr>
            <a:normAutofit fontScale="92500"/>
          </a:bodyPr>
          <a:lstStyle/>
          <a:p>
            <a:r>
              <a:rPr lang="en-US" sz="2800" dirty="0" smtClean="0"/>
              <a:t>Auctions best source and are in the secondary market</a:t>
            </a:r>
          </a:p>
          <a:p>
            <a:r>
              <a:rPr lang="en-US" sz="2800" dirty="0" smtClean="0"/>
              <a:t>eBay will surprise you</a:t>
            </a:r>
          </a:p>
          <a:p>
            <a:r>
              <a:rPr lang="en-US" sz="2800" dirty="0" smtClean="0"/>
              <a:t>Used Equipment Dealers are highly specialized, and private</a:t>
            </a:r>
          </a:p>
          <a:p>
            <a:r>
              <a:rPr lang="en-US" sz="2800" dirty="0" smtClean="0"/>
              <a:t>Equipment Manufacturer catalogs are your best friend</a:t>
            </a:r>
          </a:p>
          <a:p>
            <a:r>
              <a:rPr lang="en-US" sz="2800" dirty="0" smtClean="0"/>
              <a:t>Interviews with manufacturers</a:t>
            </a:r>
          </a:p>
          <a:p>
            <a:r>
              <a:rPr lang="en-US" sz="2800" dirty="0" smtClean="0"/>
              <a:t>Interviews with manufacturer’s Representatives</a:t>
            </a:r>
          </a:p>
          <a:p>
            <a:endParaRPr lang="en-US"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203535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and Objective</a:t>
            </a:r>
          </a:p>
        </p:txBody>
      </p:sp>
      <p:sp>
        <p:nvSpPr>
          <p:cNvPr id="3" name="Content Placeholder 2"/>
          <p:cNvSpPr>
            <a:spLocks noGrp="1"/>
          </p:cNvSpPr>
          <p:nvPr>
            <p:ph idx="1"/>
          </p:nvPr>
        </p:nvSpPr>
        <p:spPr/>
        <p:txBody>
          <a:bodyPr/>
          <a:lstStyle/>
          <a:p>
            <a:r>
              <a:rPr lang="en-US" dirty="0" smtClean="0"/>
              <a:t>In this session you will learn to write a narrative appraisal report of personal property in a USPAP compliant report.</a:t>
            </a:r>
          </a:p>
          <a:p>
            <a:r>
              <a:rPr lang="en-US" dirty="0" smtClean="0"/>
              <a:t>If you know how one is written, and you need to hire an appraiser to support a ATB case, then you will know if their report is credible.</a:t>
            </a:r>
            <a:endParaRPr lang="en-US" dirty="0"/>
          </a:p>
          <a:p>
            <a:r>
              <a:rPr lang="en-US" dirty="0" smtClean="0"/>
              <a:t>With the report you could convince abatement applications to withdraw due to a lack of proof against your value.</a:t>
            </a:r>
          </a:p>
          <a:p>
            <a:r>
              <a:rPr lang="en-US" dirty="0" smtClean="0"/>
              <a:t>While the burden of proof is on the applicant, an Assessor USPAP report to a Commissioner  is a concrete foundation for a decision in your favor.</a:t>
            </a:r>
          </a:p>
          <a:p>
            <a:r>
              <a:rPr lang="en-US" dirty="0" smtClean="0"/>
              <a:t>The SJC respects USPAP if there is ever an appeal.</a:t>
            </a:r>
            <a:endParaRPr lang="en-US" dirty="0"/>
          </a:p>
          <a:p>
            <a:endParaRPr lang="en-US"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277289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DID YOU GET THE MOST DATA?</a:t>
            </a:r>
            <a:br>
              <a:rPr lang="en-US" dirty="0" smtClean="0"/>
            </a:br>
            <a:r>
              <a:rPr lang="en-US" dirty="0" smtClean="0"/>
              <a:t>APPROACH TO VALUE</a:t>
            </a:r>
            <a:endParaRPr lang="en-US" dirty="0"/>
          </a:p>
        </p:txBody>
      </p:sp>
      <p:sp>
        <p:nvSpPr>
          <p:cNvPr id="3" name="Content Placeholder 2"/>
          <p:cNvSpPr>
            <a:spLocks noGrp="1"/>
          </p:cNvSpPr>
          <p:nvPr>
            <p:ph idx="1"/>
          </p:nvPr>
        </p:nvSpPr>
        <p:spPr/>
        <p:txBody>
          <a:bodyPr>
            <a:normAutofit/>
          </a:bodyPr>
          <a:lstStyle/>
          <a:p>
            <a:r>
              <a:rPr lang="en-US" sz="2800" dirty="0" smtClean="0"/>
              <a:t>MARKET SALES METHOD</a:t>
            </a:r>
          </a:p>
          <a:p>
            <a:r>
              <a:rPr lang="en-US" sz="2800" dirty="0" smtClean="0"/>
              <a:t>The market sales approaches may GENERATE THE MOST DATA and the more you have, the more reliable and credible it can be if it is presented in a credible manner, thus it has wide application in the vast majority of personal property valuations.</a:t>
            </a:r>
          </a:p>
          <a:p>
            <a:r>
              <a:rPr lang="en-US" sz="2800" dirty="0" smtClean="0"/>
              <a:t>Leave it up to the Commissioner to determine if physical evidence in the market is overshadowed by a cost spreadsheet.</a:t>
            </a:r>
            <a:endParaRPr lang="en-US" sz="2800"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243997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DEPRECIATION</a:t>
            </a:r>
            <a:endParaRPr lang="en-US" dirty="0"/>
          </a:p>
        </p:txBody>
      </p:sp>
      <p:sp>
        <p:nvSpPr>
          <p:cNvPr id="3" name="Content Placeholder 2"/>
          <p:cNvSpPr>
            <a:spLocks noGrp="1"/>
          </p:cNvSpPr>
          <p:nvPr>
            <p:ph idx="1"/>
          </p:nvPr>
        </p:nvSpPr>
        <p:spPr/>
        <p:txBody>
          <a:bodyPr/>
          <a:lstStyle/>
          <a:p>
            <a:r>
              <a:rPr lang="en-US" dirty="0" smtClean="0"/>
              <a:t>Depreciation must be based on age, condition and quality of the property. </a:t>
            </a:r>
          </a:p>
          <a:p>
            <a:r>
              <a:rPr lang="en-US" dirty="0" smtClean="0"/>
              <a:t>Property still in use has a utility value, even if its life expectancy has been exceeded and it has zero value for accounting  or regulatory purposes. </a:t>
            </a:r>
          </a:p>
          <a:p>
            <a:r>
              <a:rPr lang="en-US" dirty="0" smtClean="0"/>
              <a:t>Generally property in use should not be depreciated below 20%, although depreciation to as low as 5% might be appropriate where economic obsolescence principles apply. </a:t>
            </a:r>
          </a:p>
          <a:p>
            <a:r>
              <a:rPr lang="en-US" dirty="0" smtClean="0"/>
              <a:t>Assessors must document depreciation allowances</a:t>
            </a:r>
          </a:p>
          <a:p>
            <a:r>
              <a:rPr lang="en-US" dirty="0" smtClean="0"/>
              <a:t>USPAP: defend depreciation in reconciliation</a:t>
            </a:r>
            <a:endParaRPr lang="en-US"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299835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26 US Code § 167 – Depreciation (IRS)</a:t>
            </a:r>
            <a:endParaRPr lang="en-US" dirty="0"/>
          </a:p>
        </p:txBody>
      </p:sp>
      <p:sp>
        <p:nvSpPr>
          <p:cNvPr id="3" name="Content Placeholder 2"/>
          <p:cNvSpPr>
            <a:spLocks noGrp="1"/>
          </p:cNvSpPr>
          <p:nvPr>
            <p:ph idx="1"/>
          </p:nvPr>
        </p:nvSpPr>
        <p:spPr/>
        <p:txBody>
          <a:bodyPr>
            <a:normAutofit fontScale="85000" lnSpcReduction="10000"/>
          </a:bodyPr>
          <a:lstStyle/>
          <a:p>
            <a:r>
              <a:rPr lang="en-US" dirty="0"/>
              <a:t>(a) General </a:t>
            </a:r>
            <a:r>
              <a:rPr lang="en-US" dirty="0" smtClean="0"/>
              <a:t>rule There </a:t>
            </a:r>
            <a:r>
              <a:rPr lang="en-US" dirty="0"/>
              <a:t>shall be allowed as a depreciation deduction a reasonable allowance for the exhaustion, wear and tear (including a reasonable allowance for obsolescence)— (1) of property used in the trade or business, or</a:t>
            </a:r>
          </a:p>
          <a:p>
            <a:r>
              <a:rPr lang="en-US" dirty="0"/>
              <a:t>(2) of property held for the production of income.</a:t>
            </a:r>
          </a:p>
          <a:p>
            <a:r>
              <a:rPr lang="en-US" dirty="0"/>
              <a:t>(b) Cross reference For determination of depreciation deduction in case of property to which section 168 applies, see section 168.</a:t>
            </a:r>
          </a:p>
          <a:p>
            <a:r>
              <a:rPr lang="en-US" dirty="0"/>
              <a:t>(c) Basis for depreciation (1) In general The basis on which exhaustion, wear and tear, and obsolescence are to be allowed in respect of any property shall be the adjusted basis provided in section 1011, for the purpose of determining the gain on the sale or other disposition of such property.</a:t>
            </a:r>
          </a:p>
          <a:p>
            <a:r>
              <a:rPr lang="en-US" dirty="0"/>
              <a:t>(2) Special rule for property subject to </a:t>
            </a:r>
            <a:r>
              <a:rPr lang="en-US" dirty="0" smtClean="0"/>
              <a:t>lease. If </a:t>
            </a:r>
            <a:r>
              <a:rPr lang="en-US" dirty="0"/>
              <a:t>any property is acquired subject to a lease— (A) no portion of the adjusted basis shall be allocated to the leasehold interest, </a:t>
            </a:r>
            <a:r>
              <a:rPr lang="en-US" dirty="0" smtClean="0"/>
              <a:t>and (</a:t>
            </a:r>
            <a:r>
              <a:rPr lang="en-US" dirty="0"/>
              <a:t>B) the entire adjusted basis shall be taken into account in determining the depreciation deduction (if any) with respect to the property subject to the lease.</a:t>
            </a:r>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75589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ASSESSORS SET CONVERSION FACTORS</a:t>
            </a:r>
            <a:endParaRPr lang="en-US" dirty="0"/>
          </a:p>
        </p:txBody>
      </p:sp>
      <p:sp>
        <p:nvSpPr>
          <p:cNvPr id="4" name="Content Placeholder 3"/>
          <p:cNvSpPr>
            <a:spLocks noGrp="1"/>
          </p:cNvSpPr>
          <p:nvPr>
            <p:ph idx="1"/>
          </p:nvPr>
        </p:nvSpPr>
        <p:spPr/>
        <p:txBody>
          <a:bodyPr>
            <a:normAutofit/>
          </a:bodyPr>
          <a:lstStyle/>
          <a:p>
            <a:r>
              <a:rPr lang="en-US" sz="2800" dirty="0" smtClean="0"/>
              <a:t>In Massachusetts the Board of Assessors set the depreciation schedule for the community.</a:t>
            </a:r>
          </a:p>
          <a:p>
            <a:r>
              <a:rPr lang="en-US" sz="2800" dirty="0" smtClean="0"/>
              <a:t> M.G.L. </a:t>
            </a:r>
            <a:r>
              <a:rPr lang="en-US" sz="2800" dirty="0" err="1" smtClean="0"/>
              <a:t>ch</a:t>
            </a:r>
            <a:r>
              <a:rPr lang="en-US" sz="2800" dirty="0" smtClean="0"/>
              <a:t> 59 § </a:t>
            </a:r>
          </a:p>
          <a:p>
            <a:r>
              <a:rPr lang="en-US" sz="2800" dirty="0" smtClean="0"/>
              <a:t>Industries have differing depreciation schedules in accounting.</a:t>
            </a:r>
          </a:p>
          <a:p>
            <a:r>
              <a:rPr lang="en-US" sz="2800" dirty="0" smtClean="0"/>
              <a:t>Well drilling vs Construction</a:t>
            </a:r>
            <a:endParaRPr lang="en-US" sz="2800" dirty="0"/>
          </a:p>
        </p:txBody>
      </p:sp>
      <p:sp>
        <p:nvSpPr>
          <p:cNvPr id="3" name="Footer Placeholder 2"/>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331575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CONVERSION FACTORS</a:t>
            </a:r>
            <a:endParaRPr lang="en-US"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88" t="10945" r="66002" b="27498"/>
          <a:stretch/>
        </p:blipFill>
        <p:spPr bwMode="auto">
          <a:xfrm>
            <a:off x="1751012" y="1676400"/>
            <a:ext cx="7132318"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386752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CONVERSION FACTORS</a:t>
            </a:r>
            <a:endParaRPr lang="en-US"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111" t="11355" r="64340" b="5746"/>
          <a:stretch/>
        </p:blipFill>
        <p:spPr bwMode="auto">
          <a:xfrm>
            <a:off x="2589212" y="1600200"/>
            <a:ext cx="5318911"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299050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a:t>
            </a:r>
          </a:p>
        </p:txBody>
      </p:sp>
      <p:sp>
        <p:nvSpPr>
          <p:cNvPr id="3" name="Content Placeholder 2"/>
          <p:cNvSpPr>
            <a:spLocks noGrp="1"/>
          </p:cNvSpPr>
          <p:nvPr>
            <p:ph idx="1"/>
          </p:nvPr>
        </p:nvSpPr>
        <p:spPr/>
        <p:txBody>
          <a:bodyPr/>
          <a:lstStyle/>
          <a:p>
            <a:r>
              <a:rPr lang="en-US" dirty="0" smtClean="0"/>
              <a:t>Start your search for comparable value on a wide sweep. Use web sites such as machinio.com and eBay.com or start by searching for prices new and apply discount for age.</a:t>
            </a:r>
          </a:p>
          <a:p>
            <a:r>
              <a:rPr lang="en-US" dirty="0" smtClean="0"/>
              <a:t>Discount for depreciation can be found in the United States Bureau of Labor and Statistics for machinery by type.</a:t>
            </a:r>
          </a:p>
          <a:p>
            <a:r>
              <a:rPr lang="en-US" dirty="0" smtClean="0"/>
              <a:t>Summarize </a:t>
            </a:r>
            <a:r>
              <a:rPr lang="en-US" dirty="0"/>
              <a:t>the results </a:t>
            </a:r>
            <a:r>
              <a:rPr lang="en-US" dirty="0" smtClean="0"/>
              <a:t>with as much support you can find</a:t>
            </a:r>
            <a:endParaRPr lang="en-US" dirty="0"/>
          </a:p>
          <a:p>
            <a:r>
              <a:rPr lang="en-US" dirty="0" smtClean="0"/>
              <a:t>Build a logical argument to link what you learned to what you know</a:t>
            </a:r>
            <a:endParaRPr lang="en-US" dirty="0"/>
          </a:p>
          <a:p>
            <a:r>
              <a:rPr lang="en-US" dirty="0"/>
              <a:t>Identify </a:t>
            </a:r>
            <a:r>
              <a:rPr lang="en-US" dirty="0" smtClean="0"/>
              <a:t>weaknesses in the argument and get more information  to strengthen the argument.</a:t>
            </a:r>
          </a:p>
          <a:p>
            <a:r>
              <a:rPr lang="en-US" dirty="0" smtClean="0"/>
              <a:t>Write a USPAP compliant report, if you do it right it will be bullet proof.</a:t>
            </a:r>
            <a:endParaRPr lang="en-US"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425924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Logic to your advantage</a:t>
            </a:r>
            <a:endParaRPr lang="en-US" dirty="0"/>
          </a:p>
        </p:txBody>
      </p:sp>
      <p:sp>
        <p:nvSpPr>
          <p:cNvPr id="3" name="Content Placeholder 2"/>
          <p:cNvSpPr>
            <a:spLocks noGrp="1"/>
          </p:cNvSpPr>
          <p:nvPr>
            <p:ph idx="1"/>
          </p:nvPr>
        </p:nvSpPr>
        <p:spPr/>
        <p:txBody>
          <a:bodyPr>
            <a:normAutofit/>
          </a:bodyPr>
          <a:lstStyle/>
          <a:p>
            <a:r>
              <a:rPr lang="en-US" sz="2800" dirty="0" smtClean="0"/>
              <a:t>An argument is made up of one or more premises and is followed by one or more conclusions.</a:t>
            </a:r>
          </a:p>
          <a:p>
            <a:r>
              <a:rPr lang="en-US" sz="2800" dirty="0" smtClean="0"/>
              <a:t>A premise is a statement of fact: “Socrates is a man.”</a:t>
            </a:r>
          </a:p>
          <a:p>
            <a:r>
              <a:rPr lang="en-US" sz="2800" dirty="0" smtClean="0"/>
              <a:t>Arguments can be valid or invalid</a:t>
            </a:r>
          </a:p>
          <a:p>
            <a:r>
              <a:rPr lang="en-US" sz="2800" dirty="0" smtClean="0"/>
              <a:t>Each premise has to be true and cannot be proven false</a:t>
            </a:r>
          </a:p>
          <a:p>
            <a:r>
              <a:rPr lang="en-US" sz="2800" dirty="0" smtClean="0"/>
              <a:t>If all the premises are true the conclusion has to be true</a:t>
            </a:r>
            <a:endParaRPr lang="en-US" sz="2800"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169175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3" y="533400"/>
            <a:ext cx="8381999" cy="2438400"/>
          </a:xfrm>
        </p:spPr>
        <p:txBody>
          <a:bodyPr>
            <a:normAutofit/>
          </a:bodyPr>
          <a:lstStyle/>
          <a:p>
            <a:r>
              <a:rPr lang="en-US" dirty="0"/>
              <a:t>Drawing is speaking to the eye; </a:t>
            </a:r>
            <a:r>
              <a:rPr lang="en-US" dirty="0" smtClean="0"/>
              <a:t/>
            </a:r>
            <a:br>
              <a:rPr lang="en-US" dirty="0" smtClean="0"/>
            </a:br>
            <a:r>
              <a:rPr lang="en-US" dirty="0" smtClean="0"/>
              <a:t>Talking </a:t>
            </a:r>
            <a:r>
              <a:rPr lang="en-US" dirty="0"/>
              <a:t>is painting to the ear, </a:t>
            </a:r>
            <a:r>
              <a:rPr lang="en-US" dirty="0" smtClean="0"/>
              <a:t/>
            </a:r>
            <a:br>
              <a:rPr lang="en-US" dirty="0" smtClean="0"/>
            </a:br>
            <a:r>
              <a:rPr lang="en-US" dirty="0" smtClean="0"/>
              <a:t>Writing </a:t>
            </a:r>
            <a:r>
              <a:rPr lang="en-US" dirty="0"/>
              <a:t>is sculpting the mind</a:t>
            </a:r>
            <a:r>
              <a:rPr lang="en-US" dirty="0" smtClean="0"/>
              <a:t>.</a:t>
            </a:r>
            <a:br>
              <a:rPr lang="en-US" dirty="0" smtClean="0"/>
            </a:br>
            <a:r>
              <a:rPr lang="en-US" dirty="0" smtClean="0"/>
              <a:t> </a:t>
            </a:r>
            <a:r>
              <a:rPr lang="en-US" dirty="0"/>
              <a:t/>
            </a:r>
            <a:br>
              <a:rPr lang="en-US" dirty="0"/>
            </a:br>
            <a:r>
              <a:rPr lang="en-US" dirty="0"/>
              <a:t>An argument is a work of fine art.</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3412" y="5105400"/>
            <a:ext cx="6700085" cy="1420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427855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Logic to your advantage</a:t>
            </a:r>
            <a:endParaRPr lang="en-US" dirty="0"/>
          </a:p>
        </p:txBody>
      </p:sp>
      <p:sp>
        <p:nvSpPr>
          <p:cNvPr id="3" name="Content Placeholder 2"/>
          <p:cNvSpPr>
            <a:spLocks noGrp="1"/>
          </p:cNvSpPr>
          <p:nvPr>
            <p:ph idx="1"/>
          </p:nvPr>
        </p:nvSpPr>
        <p:spPr/>
        <p:txBody>
          <a:bodyPr>
            <a:noAutofit/>
          </a:bodyPr>
          <a:lstStyle/>
          <a:p>
            <a:r>
              <a:rPr lang="en-US" sz="2400" dirty="0" smtClean="0"/>
              <a:t>In a narrative appraisal it is the reconciliation and conclusion which is the argument of a chain of premises </a:t>
            </a:r>
            <a:r>
              <a:rPr lang="en-US" sz="2400" dirty="0"/>
              <a:t>w</a:t>
            </a:r>
            <a:r>
              <a:rPr lang="en-US" sz="2400" dirty="0" smtClean="0"/>
              <a:t>hich conclude in a value conclusions.</a:t>
            </a:r>
          </a:p>
          <a:p>
            <a:r>
              <a:rPr lang="en-US" sz="2400" dirty="0" smtClean="0"/>
              <a:t>The description of property covers the factual features of the item</a:t>
            </a:r>
          </a:p>
          <a:p>
            <a:r>
              <a:rPr lang="en-US" sz="2400" dirty="0" smtClean="0"/>
              <a:t>The research finds similar features and makes adjustments for differences</a:t>
            </a:r>
          </a:p>
          <a:p>
            <a:r>
              <a:rPr lang="en-US" sz="2400" dirty="0" smtClean="0"/>
              <a:t>Linking the similarities is assembling the premises in an argument</a:t>
            </a:r>
          </a:p>
          <a:p>
            <a:r>
              <a:rPr lang="en-US" sz="2400" dirty="0" smtClean="0"/>
              <a:t>Do not stray from the facts, do not stretch to find them  </a:t>
            </a:r>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330177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Situation</a:t>
            </a:r>
          </a:p>
        </p:txBody>
      </p:sp>
      <p:sp>
        <p:nvSpPr>
          <p:cNvPr id="3" name="Content Placeholder 2"/>
          <p:cNvSpPr>
            <a:spLocks noGrp="1"/>
          </p:cNvSpPr>
          <p:nvPr>
            <p:ph idx="1"/>
          </p:nvPr>
        </p:nvSpPr>
        <p:spPr/>
        <p:txBody>
          <a:bodyPr/>
          <a:lstStyle/>
          <a:p>
            <a:r>
              <a:rPr lang="en-US" dirty="0" smtClean="0"/>
              <a:t>To Summarize </a:t>
            </a:r>
            <a:r>
              <a:rPr lang="en-US" dirty="0"/>
              <a:t>the current </a:t>
            </a:r>
            <a:r>
              <a:rPr lang="en-US" dirty="0" smtClean="0"/>
              <a:t>situation: you hate personal property…</a:t>
            </a:r>
            <a:endParaRPr lang="en-US" dirty="0"/>
          </a:p>
          <a:p>
            <a:r>
              <a:rPr lang="en-US" dirty="0" smtClean="0"/>
              <a:t>You are not comfortable with the process</a:t>
            </a:r>
          </a:p>
          <a:p>
            <a:r>
              <a:rPr lang="en-US" dirty="0" smtClean="0"/>
              <a:t>You don’t know what some of the personal property is.</a:t>
            </a:r>
          </a:p>
          <a:p>
            <a:r>
              <a:rPr lang="en-US" dirty="0" smtClean="0"/>
              <a:t>It is complicated.</a:t>
            </a:r>
          </a:p>
          <a:p>
            <a:r>
              <a:rPr lang="en-US" dirty="0" smtClean="0"/>
              <a:t>The depreciation schedules are a mystery.</a:t>
            </a:r>
          </a:p>
          <a:p>
            <a:r>
              <a:rPr lang="en-US" dirty="0" smtClean="0"/>
              <a:t>The differing forms of ownership and taxation are complex.</a:t>
            </a:r>
          </a:p>
          <a:p>
            <a:r>
              <a:rPr lang="en-US" dirty="0" smtClean="0"/>
              <a:t>You wish you could simply farm it out to a supplier, or have.</a:t>
            </a:r>
          </a:p>
          <a:p>
            <a:r>
              <a:rPr lang="en-US" dirty="0" smtClean="0"/>
              <a:t>BUT: Personal Property can be big bucks, and it is likely taxable.</a:t>
            </a:r>
          </a:p>
          <a:p>
            <a:endParaRPr lang="en-US"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42151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Arguments</a:t>
            </a:r>
            <a:endParaRPr lang="en-US" dirty="0"/>
          </a:p>
        </p:txBody>
      </p:sp>
      <p:sp>
        <p:nvSpPr>
          <p:cNvPr id="3" name="Content Placeholder 2"/>
          <p:cNvSpPr>
            <a:spLocks noGrp="1"/>
          </p:cNvSpPr>
          <p:nvPr>
            <p:ph idx="1"/>
          </p:nvPr>
        </p:nvSpPr>
        <p:spPr/>
        <p:txBody>
          <a:bodyPr>
            <a:normAutofit/>
          </a:bodyPr>
          <a:lstStyle/>
          <a:p>
            <a:r>
              <a:rPr lang="en-US" sz="2800" dirty="0" smtClean="0"/>
              <a:t>Powerful appraisal arguments come from an outline of the facts that follow a concept.</a:t>
            </a:r>
          </a:p>
          <a:p>
            <a:r>
              <a:rPr lang="en-US" sz="2800" dirty="0" smtClean="0"/>
              <a:t>The facts are Propositions (statements) </a:t>
            </a:r>
          </a:p>
          <a:p>
            <a:r>
              <a:rPr lang="en-US" sz="2800" dirty="0" smtClean="0"/>
              <a:t>Singularly they are concrete.</a:t>
            </a:r>
          </a:p>
          <a:p>
            <a:r>
              <a:rPr lang="en-US" sz="2800" dirty="0" smtClean="0"/>
              <a:t>Grouping the Propositions and comparing them and contrasting them builds an abstract argument.</a:t>
            </a:r>
            <a:endParaRPr lang="en-US" sz="2800"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304211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Premise</a:t>
            </a:r>
            <a:endParaRPr lang="en-US" dirty="0"/>
          </a:p>
        </p:txBody>
      </p:sp>
      <p:sp>
        <p:nvSpPr>
          <p:cNvPr id="3" name="Content Placeholder 2"/>
          <p:cNvSpPr>
            <a:spLocks noGrp="1"/>
          </p:cNvSpPr>
          <p:nvPr>
            <p:ph idx="1"/>
          </p:nvPr>
        </p:nvSpPr>
        <p:spPr/>
        <p:txBody>
          <a:bodyPr/>
          <a:lstStyle/>
          <a:p>
            <a:pPr marL="257175" lvl="0" indent="-257175" fontAlgn="base">
              <a:lnSpc>
                <a:spcPct val="100000"/>
              </a:lnSpc>
              <a:spcBef>
                <a:spcPct val="20000"/>
              </a:spcBef>
              <a:spcAft>
                <a:spcPct val="0"/>
              </a:spcAft>
              <a:buClrTx/>
              <a:buSzTx/>
              <a:buFontTx/>
              <a:buChar char="•"/>
            </a:pPr>
            <a:r>
              <a:rPr lang="en-US" altLang="en-US" sz="2400" dirty="0">
                <a:solidFill>
                  <a:srgbClr val="000000"/>
                </a:solidFill>
                <a:latin typeface="Arial"/>
                <a:cs typeface="Arial"/>
              </a:rPr>
              <a:t>Imply or entail the conclusion, give me a hint where we are going.</a:t>
            </a:r>
          </a:p>
          <a:p>
            <a:pPr marL="257175" lvl="0" indent="-257175" fontAlgn="base">
              <a:lnSpc>
                <a:spcPct val="100000"/>
              </a:lnSpc>
              <a:spcBef>
                <a:spcPct val="20000"/>
              </a:spcBef>
              <a:spcAft>
                <a:spcPct val="0"/>
              </a:spcAft>
              <a:buClrTx/>
              <a:buSzTx/>
              <a:buFontTx/>
              <a:buChar char="•"/>
            </a:pPr>
            <a:r>
              <a:rPr lang="en-US" altLang="en-US" sz="2400" dirty="0">
                <a:solidFill>
                  <a:srgbClr val="000000"/>
                </a:solidFill>
                <a:latin typeface="Arial"/>
                <a:cs typeface="Arial"/>
              </a:rPr>
              <a:t>The truth of the premise guarantees the truth of the conclusion</a:t>
            </a:r>
          </a:p>
          <a:p>
            <a:pPr marL="257175" lvl="0" indent="-257175" fontAlgn="base">
              <a:lnSpc>
                <a:spcPct val="100000"/>
              </a:lnSpc>
              <a:spcBef>
                <a:spcPct val="20000"/>
              </a:spcBef>
              <a:spcAft>
                <a:spcPct val="0"/>
              </a:spcAft>
              <a:buClrTx/>
              <a:buSzTx/>
              <a:buFontTx/>
              <a:buChar char="•"/>
            </a:pPr>
            <a:r>
              <a:rPr lang="en-US" altLang="en-US" sz="2400" dirty="0">
                <a:solidFill>
                  <a:srgbClr val="000000"/>
                </a:solidFill>
                <a:latin typeface="Arial"/>
                <a:cs typeface="Arial"/>
              </a:rPr>
              <a:t>Two or more premises are </a:t>
            </a:r>
            <a:r>
              <a:rPr lang="en-US" altLang="en-US" sz="2400" dirty="0">
                <a:solidFill>
                  <a:srgbClr val="FF0000"/>
                </a:solidFill>
                <a:latin typeface="Arial"/>
                <a:cs typeface="Arial"/>
              </a:rPr>
              <a:t>equivalent</a:t>
            </a:r>
            <a:r>
              <a:rPr lang="en-US" altLang="en-US" sz="2400" dirty="0">
                <a:solidFill>
                  <a:srgbClr val="000000"/>
                </a:solidFill>
                <a:latin typeface="Arial"/>
                <a:cs typeface="Arial"/>
              </a:rPr>
              <a:t> if they imply each other</a:t>
            </a:r>
          </a:p>
          <a:p>
            <a:pPr marL="257175" lvl="0" indent="-257175" fontAlgn="base">
              <a:lnSpc>
                <a:spcPct val="100000"/>
              </a:lnSpc>
              <a:spcBef>
                <a:spcPct val="20000"/>
              </a:spcBef>
              <a:spcAft>
                <a:spcPct val="0"/>
              </a:spcAft>
              <a:buClrTx/>
              <a:buSzTx/>
              <a:buFontTx/>
              <a:buChar char="•"/>
            </a:pPr>
            <a:r>
              <a:rPr lang="en-US" altLang="en-US" sz="2400" dirty="0">
                <a:solidFill>
                  <a:srgbClr val="000000"/>
                </a:solidFill>
                <a:latin typeface="Arial"/>
                <a:cs typeface="Arial"/>
              </a:rPr>
              <a:t>A premise which can be true or false is </a:t>
            </a:r>
            <a:r>
              <a:rPr lang="en-US" altLang="en-US" sz="2400" dirty="0">
                <a:solidFill>
                  <a:srgbClr val="FF0000"/>
                </a:solidFill>
                <a:latin typeface="Arial"/>
                <a:cs typeface="Arial"/>
              </a:rPr>
              <a:t>contingent.</a:t>
            </a:r>
          </a:p>
          <a:p>
            <a:pPr marL="257175" lvl="0" indent="-257175" fontAlgn="base">
              <a:lnSpc>
                <a:spcPct val="100000"/>
              </a:lnSpc>
              <a:spcBef>
                <a:spcPct val="20000"/>
              </a:spcBef>
              <a:spcAft>
                <a:spcPct val="0"/>
              </a:spcAft>
              <a:buClrTx/>
              <a:buSzTx/>
              <a:buFontTx/>
              <a:buChar char="•"/>
            </a:pPr>
            <a:r>
              <a:rPr lang="en-US" altLang="en-US" sz="2400" dirty="0">
                <a:solidFill>
                  <a:srgbClr val="000000"/>
                </a:solidFill>
                <a:latin typeface="Arial"/>
                <a:cs typeface="Arial"/>
              </a:rPr>
              <a:t>If it is impossible for a premise to be true, it is </a:t>
            </a:r>
            <a:r>
              <a:rPr lang="en-US" altLang="en-US" sz="2400" dirty="0">
                <a:solidFill>
                  <a:srgbClr val="FF0000"/>
                </a:solidFill>
                <a:latin typeface="Arial"/>
                <a:cs typeface="Arial"/>
              </a:rPr>
              <a:t>contradictory.</a:t>
            </a:r>
          </a:p>
          <a:p>
            <a:pPr marL="257175" lvl="0" indent="-257175" fontAlgn="base">
              <a:lnSpc>
                <a:spcPct val="100000"/>
              </a:lnSpc>
              <a:spcBef>
                <a:spcPct val="20000"/>
              </a:spcBef>
              <a:spcAft>
                <a:spcPct val="0"/>
              </a:spcAft>
              <a:buClrTx/>
              <a:buSzTx/>
              <a:buFontTx/>
              <a:buChar char="•"/>
            </a:pPr>
            <a:r>
              <a:rPr lang="en-US" altLang="en-US" sz="2400" dirty="0">
                <a:solidFill>
                  <a:srgbClr val="000000"/>
                </a:solidFill>
                <a:latin typeface="Arial"/>
                <a:cs typeface="Arial"/>
              </a:rPr>
              <a:t>True premises, even contingent but not contradictory are </a:t>
            </a:r>
            <a:r>
              <a:rPr lang="en-US" altLang="en-US" sz="2400" dirty="0" err="1">
                <a:solidFill>
                  <a:srgbClr val="FF0000"/>
                </a:solidFill>
                <a:latin typeface="Arial"/>
                <a:cs typeface="Arial"/>
              </a:rPr>
              <a:t>satisfiable</a:t>
            </a:r>
            <a:endParaRPr lang="en-US" altLang="en-US" sz="2400" dirty="0">
              <a:solidFill>
                <a:srgbClr val="FF0000"/>
              </a:solidFill>
              <a:latin typeface="Arial"/>
              <a:cs typeface="Arial"/>
            </a:endParaRPr>
          </a:p>
          <a:p>
            <a:endParaRPr lang="en-US"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273449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457200"/>
            <a:ext cx="8686801" cy="1066800"/>
          </a:xfrm>
        </p:spPr>
        <p:txBody>
          <a:bodyPr/>
          <a:lstStyle/>
          <a:p>
            <a:r>
              <a:rPr lang="en-US" dirty="0" smtClean="0"/>
              <a:t>Premise traps to avoid</a:t>
            </a:r>
            <a:endParaRPr lang="en-US" dirty="0"/>
          </a:p>
        </p:txBody>
      </p:sp>
      <p:sp>
        <p:nvSpPr>
          <p:cNvPr id="3" name="Content Placeholder 2"/>
          <p:cNvSpPr>
            <a:spLocks noGrp="1"/>
          </p:cNvSpPr>
          <p:nvPr>
            <p:ph idx="1"/>
          </p:nvPr>
        </p:nvSpPr>
        <p:spPr/>
        <p:txBody>
          <a:bodyPr/>
          <a:lstStyle/>
          <a:p>
            <a:pPr marL="257175" lvl="0" indent="-257175" fontAlgn="base">
              <a:lnSpc>
                <a:spcPct val="100000"/>
              </a:lnSpc>
              <a:spcBef>
                <a:spcPct val="20000"/>
              </a:spcBef>
              <a:spcAft>
                <a:spcPct val="0"/>
              </a:spcAft>
              <a:buClrTx/>
              <a:buSzTx/>
              <a:buFontTx/>
              <a:buChar char="•"/>
            </a:pPr>
            <a:r>
              <a:rPr lang="en-US" altLang="en-US" sz="2800" dirty="0" smtClean="0">
                <a:solidFill>
                  <a:srgbClr val="000000"/>
                </a:solidFill>
                <a:latin typeface="Arial"/>
                <a:cs typeface="Arial"/>
              </a:rPr>
              <a:t>Connotations</a:t>
            </a:r>
          </a:p>
          <a:p>
            <a:pPr marL="257175" lvl="0" indent="-257175" fontAlgn="base">
              <a:lnSpc>
                <a:spcPct val="100000"/>
              </a:lnSpc>
              <a:spcBef>
                <a:spcPct val="20000"/>
              </a:spcBef>
              <a:spcAft>
                <a:spcPct val="0"/>
              </a:spcAft>
              <a:buClrTx/>
              <a:buSzTx/>
              <a:buFontTx/>
              <a:buChar char="•"/>
            </a:pPr>
            <a:r>
              <a:rPr lang="en-US" altLang="en-US" sz="2800" dirty="0" smtClean="0">
                <a:solidFill>
                  <a:srgbClr val="000000"/>
                </a:solidFill>
                <a:latin typeface="Arial"/>
                <a:cs typeface="Arial"/>
              </a:rPr>
              <a:t>Metaphors</a:t>
            </a:r>
          </a:p>
          <a:p>
            <a:pPr marL="257175" lvl="0" indent="-257175" fontAlgn="base">
              <a:lnSpc>
                <a:spcPct val="100000"/>
              </a:lnSpc>
              <a:spcBef>
                <a:spcPct val="20000"/>
              </a:spcBef>
              <a:spcAft>
                <a:spcPct val="0"/>
              </a:spcAft>
              <a:buClrTx/>
              <a:buSzTx/>
              <a:buFontTx/>
              <a:buChar char="•"/>
            </a:pPr>
            <a:r>
              <a:rPr lang="en-US" altLang="en-US" sz="2800" dirty="0" smtClean="0">
                <a:solidFill>
                  <a:srgbClr val="000000"/>
                </a:solidFill>
                <a:latin typeface="Arial"/>
                <a:cs typeface="Arial"/>
              </a:rPr>
              <a:t>Conjunctions</a:t>
            </a:r>
          </a:p>
          <a:p>
            <a:pPr marL="257175" lvl="0" indent="-257175" fontAlgn="base">
              <a:lnSpc>
                <a:spcPct val="100000"/>
              </a:lnSpc>
              <a:spcBef>
                <a:spcPct val="20000"/>
              </a:spcBef>
              <a:spcAft>
                <a:spcPct val="0"/>
              </a:spcAft>
              <a:buClrTx/>
              <a:buSzTx/>
              <a:buFontTx/>
              <a:buChar char="•"/>
            </a:pPr>
            <a:r>
              <a:rPr lang="en-US" altLang="en-US" sz="2800" dirty="0" smtClean="0">
                <a:solidFill>
                  <a:srgbClr val="000000"/>
                </a:solidFill>
                <a:latin typeface="Arial"/>
                <a:cs typeface="Arial"/>
              </a:rPr>
              <a:t>Words which assert: think, indication, </a:t>
            </a:r>
            <a:r>
              <a:rPr lang="en-US" altLang="en-US" sz="2800" dirty="0" err="1" smtClean="0">
                <a:solidFill>
                  <a:srgbClr val="000000"/>
                </a:solidFill>
                <a:latin typeface="Arial"/>
                <a:cs typeface="Arial"/>
              </a:rPr>
              <a:t>tendancy</a:t>
            </a:r>
            <a:r>
              <a:rPr lang="en-US" altLang="en-US" sz="2800" dirty="0" smtClean="0">
                <a:solidFill>
                  <a:srgbClr val="000000"/>
                </a:solidFill>
                <a:latin typeface="Arial"/>
                <a:cs typeface="Arial"/>
              </a:rPr>
              <a:t>, estimate, suspect. Rather than words which are non-asserting: know, acknowledge, proves, demonstrates, realizes</a:t>
            </a:r>
            <a:endParaRPr lang="en-US" altLang="en-US" sz="2800" dirty="0">
              <a:solidFill>
                <a:srgbClr val="FF0000"/>
              </a:solidFill>
              <a:latin typeface="Arial"/>
              <a:cs typeface="Arial"/>
            </a:endParaRPr>
          </a:p>
          <a:p>
            <a:endParaRPr lang="en-US"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32457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 Traps: Appraisal Fallacies</a:t>
            </a:r>
            <a:endParaRPr lang="en-US" dirty="0"/>
          </a:p>
        </p:txBody>
      </p:sp>
      <p:sp>
        <p:nvSpPr>
          <p:cNvPr id="3" name="Content Placeholder 2"/>
          <p:cNvSpPr>
            <a:spLocks noGrp="1"/>
          </p:cNvSpPr>
          <p:nvPr>
            <p:ph idx="1"/>
          </p:nvPr>
        </p:nvSpPr>
        <p:spPr/>
        <p:txBody>
          <a:bodyPr/>
          <a:lstStyle/>
          <a:p>
            <a:r>
              <a:rPr lang="en-US" sz="2800" dirty="0"/>
              <a:t>Subjectivism: The belief or desire of the appraiser is evidence of a true premise.</a:t>
            </a:r>
          </a:p>
          <a:p>
            <a:r>
              <a:rPr lang="en-US" sz="2800" dirty="0"/>
              <a:t>Appeal to Majority: appraiser states a large number of people believe it thus a premise is true.</a:t>
            </a:r>
          </a:p>
          <a:p>
            <a:r>
              <a:rPr lang="en-US" sz="2800" dirty="0"/>
              <a:t>Appeal to Emotion: appraiser premises build an emotion to support a conclusion</a:t>
            </a:r>
          </a:p>
          <a:p>
            <a:r>
              <a:rPr lang="en-US" sz="2800" dirty="0"/>
              <a:t>Appeal to Force: appraiser persuades through threats (impending lawsuit) </a:t>
            </a:r>
          </a:p>
          <a:p>
            <a:pPr marL="45720" indent="0">
              <a:buNone/>
            </a:pPr>
            <a:endParaRPr lang="en-US"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395103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Appeal to Emotion</a:t>
            </a:r>
            <a:endParaRPr lang="en-US" dirty="0"/>
          </a:p>
        </p:txBody>
      </p:sp>
      <p:sp>
        <p:nvSpPr>
          <p:cNvPr id="3" name="Content Placeholder 2"/>
          <p:cNvSpPr>
            <a:spLocks noGrp="1"/>
          </p:cNvSpPr>
          <p:nvPr>
            <p:ph idx="1"/>
          </p:nvPr>
        </p:nvSpPr>
        <p:spPr/>
        <p:txBody>
          <a:bodyPr>
            <a:normAutofit/>
          </a:bodyPr>
          <a:lstStyle/>
          <a:p>
            <a:r>
              <a:rPr lang="en-US" sz="2400" dirty="0"/>
              <a:t>Appeal to Envy (AKA, Argumentum ad </a:t>
            </a:r>
            <a:r>
              <a:rPr lang="en-US" sz="2400" dirty="0" err="1"/>
              <a:t>Invidiam</a:t>
            </a:r>
            <a:r>
              <a:rPr lang="en-US" sz="2400" dirty="0"/>
              <a:t>) </a:t>
            </a:r>
          </a:p>
          <a:p>
            <a:r>
              <a:rPr lang="en-US" sz="2400" dirty="0"/>
              <a:t>Appeal to Fear (AKA, Argumentum ad </a:t>
            </a:r>
            <a:r>
              <a:rPr lang="en-US" sz="2400" dirty="0" err="1"/>
              <a:t>Metum</a:t>
            </a:r>
            <a:r>
              <a:rPr lang="en-US" sz="2400" dirty="0"/>
              <a:t>) </a:t>
            </a:r>
          </a:p>
          <a:p>
            <a:r>
              <a:rPr lang="en-US" sz="2400" dirty="0"/>
              <a:t>Appeal to Hatred (AKA, Argumentum ad Odium) </a:t>
            </a:r>
          </a:p>
          <a:p>
            <a:r>
              <a:rPr lang="en-US" sz="2400" dirty="0"/>
              <a:t>Appeal to Pity (AKA, Argumentum ad </a:t>
            </a:r>
            <a:r>
              <a:rPr lang="en-US" sz="2400" dirty="0" err="1"/>
              <a:t>Misericordiam</a:t>
            </a:r>
            <a:r>
              <a:rPr lang="en-US" sz="2400" dirty="0"/>
              <a:t>) </a:t>
            </a:r>
          </a:p>
          <a:p>
            <a:r>
              <a:rPr lang="en-US" sz="2400" dirty="0"/>
              <a:t>Appeal to Pride (AKA, Argumentum ad </a:t>
            </a:r>
            <a:r>
              <a:rPr lang="en-US" sz="2400" dirty="0" err="1"/>
              <a:t>Superbiam</a:t>
            </a:r>
            <a:r>
              <a:rPr lang="en-US" sz="2400" dirty="0"/>
              <a:t>) </a:t>
            </a:r>
            <a:endParaRPr lang="en-US" sz="2400" dirty="0" smtClean="0"/>
          </a:p>
          <a:p>
            <a:endParaRPr lang="en-US" sz="2400" dirty="0"/>
          </a:p>
          <a:p>
            <a:r>
              <a:rPr lang="en-US" sz="2400" dirty="0" smtClean="0"/>
              <a:t>All subjective fallacies because they are not facts</a:t>
            </a:r>
            <a:endParaRPr lang="en-US" sz="2400"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138220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 to support a conclusion</a:t>
            </a:r>
            <a:endParaRPr lang="en-US" dirty="0"/>
          </a:p>
        </p:txBody>
      </p:sp>
      <p:sp>
        <p:nvSpPr>
          <p:cNvPr id="3" name="Content Placeholder 2"/>
          <p:cNvSpPr>
            <a:spLocks noGrp="1"/>
          </p:cNvSpPr>
          <p:nvPr>
            <p:ph idx="1"/>
          </p:nvPr>
        </p:nvSpPr>
        <p:spPr/>
        <p:txBody>
          <a:bodyPr/>
          <a:lstStyle/>
          <a:p>
            <a:r>
              <a:rPr lang="en-US" sz="2800" dirty="0"/>
              <a:t>Works when trying to get some one to act ($100 will feed a family in Africa for a year), fails when used to change their beliefs.</a:t>
            </a:r>
          </a:p>
          <a:p>
            <a:endParaRPr lang="en-US" sz="2800" dirty="0"/>
          </a:p>
          <a:p>
            <a:r>
              <a:rPr lang="en-US" sz="2800" dirty="0"/>
              <a:t>The appraiser is writing for a reader who wants to believe it is true, which is no reason to believe it is true. Or fears that it is true and has no reason to believe it is false.</a:t>
            </a:r>
          </a:p>
          <a:p>
            <a:endParaRPr lang="en-US"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283418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 construction</a:t>
            </a:r>
            <a:endParaRPr lang="en-US" dirty="0"/>
          </a:p>
        </p:txBody>
      </p:sp>
      <p:sp>
        <p:nvSpPr>
          <p:cNvPr id="3" name="Content Placeholder 2"/>
          <p:cNvSpPr>
            <a:spLocks noGrp="1"/>
          </p:cNvSpPr>
          <p:nvPr>
            <p:ph idx="1"/>
          </p:nvPr>
        </p:nvSpPr>
        <p:spPr/>
        <p:txBody>
          <a:bodyPr>
            <a:normAutofit lnSpcReduction="10000"/>
          </a:bodyPr>
          <a:lstStyle/>
          <a:p>
            <a:pPr marL="257175" lvl="0" indent="-257175" fontAlgn="base">
              <a:lnSpc>
                <a:spcPct val="100000"/>
              </a:lnSpc>
              <a:spcBef>
                <a:spcPct val="20000"/>
              </a:spcBef>
              <a:spcAft>
                <a:spcPct val="0"/>
              </a:spcAft>
              <a:buClrTx/>
              <a:buSzTx/>
              <a:buFontTx/>
              <a:buChar char="•"/>
            </a:pPr>
            <a:r>
              <a:rPr lang="en-US" altLang="en-US" sz="2400" dirty="0">
                <a:solidFill>
                  <a:srgbClr val="000000"/>
                </a:solidFill>
                <a:latin typeface="Arial"/>
                <a:cs typeface="Arial"/>
              </a:rPr>
              <a:t>In the concept of personal property there is a sub classification of </a:t>
            </a:r>
            <a:r>
              <a:rPr lang="en-US" altLang="en-US" sz="2400" dirty="0" smtClean="0">
                <a:solidFill>
                  <a:srgbClr val="000000"/>
                </a:solidFill>
                <a:latin typeface="Arial"/>
                <a:cs typeface="Arial"/>
              </a:rPr>
              <a:t>Business &amp; Industrial (B&amp;E) machinery.</a:t>
            </a:r>
            <a:endParaRPr lang="en-US" altLang="en-US" sz="2400" dirty="0">
              <a:solidFill>
                <a:srgbClr val="000000"/>
              </a:solidFill>
              <a:latin typeface="Arial"/>
              <a:cs typeface="Arial"/>
            </a:endParaRPr>
          </a:p>
          <a:p>
            <a:pPr marL="257175" lvl="0" indent="-257175" fontAlgn="base">
              <a:lnSpc>
                <a:spcPct val="100000"/>
              </a:lnSpc>
              <a:spcBef>
                <a:spcPct val="20000"/>
              </a:spcBef>
              <a:spcAft>
                <a:spcPct val="0"/>
              </a:spcAft>
              <a:buClrTx/>
              <a:buSzTx/>
              <a:buFontTx/>
              <a:buChar char="•"/>
            </a:pPr>
            <a:r>
              <a:rPr lang="en-US" altLang="en-US" sz="2400" dirty="0">
                <a:solidFill>
                  <a:srgbClr val="000000"/>
                </a:solidFill>
                <a:latin typeface="Arial"/>
                <a:cs typeface="Arial"/>
              </a:rPr>
              <a:t>B</a:t>
            </a:r>
            <a:r>
              <a:rPr lang="en-US" altLang="en-US" sz="2400" dirty="0" smtClean="0">
                <a:solidFill>
                  <a:srgbClr val="000000"/>
                </a:solidFill>
                <a:latin typeface="Arial"/>
                <a:cs typeface="Arial"/>
              </a:rPr>
              <a:t>&amp;E includes </a:t>
            </a:r>
            <a:r>
              <a:rPr lang="en-US" altLang="en-US" sz="2400" dirty="0">
                <a:solidFill>
                  <a:srgbClr val="000000"/>
                </a:solidFill>
                <a:latin typeface="Arial"/>
                <a:cs typeface="Arial"/>
              </a:rPr>
              <a:t>the species of </a:t>
            </a:r>
            <a:r>
              <a:rPr lang="en-US" altLang="en-US" sz="2400" dirty="0" smtClean="0">
                <a:solidFill>
                  <a:srgbClr val="000000"/>
                </a:solidFill>
                <a:latin typeface="Arial"/>
                <a:cs typeface="Arial"/>
              </a:rPr>
              <a:t>Manufacturing &amp; Metalworking</a:t>
            </a:r>
            <a:endParaRPr lang="en-US" altLang="en-US" sz="2400" dirty="0">
              <a:solidFill>
                <a:srgbClr val="000000"/>
              </a:solidFill>
              <a:latin typeface="Arial"/>
              <a:cs typeface="Arial"/>
            </a:endParaRPr>
          </a:p>
          <a:p>
            <a:pPr marL="257175" lvl="0" indent="-257175" fontAlgn="base">
              <a:lnSpc>
                <a:spcPct val="100000"/>
              </a:lnSpc>
              <a:spcBef>
                <a:spcPct val="20000"/>
              </a:spcBef>
              <a:spcAft>
                <a:spcPct val="0"/>
              </a:spcAft>
              <a:buClrTx/>
              <a:buSzTx/>
              <a:buFontTx/>
              <a:buChar char="•"/>
            </a:pPr>
            <a:r>
              <a:rPr lang="en-US" altLang="en-US" sz="2400" dirty="0" smtClean="0">
                <a:solidFill>
                  <a:srgbClr val="000000"/>
                </a:solidFill>
                <a:latin typeface="Arial"/>
                <a:cs typeface="Arial"/>
              </a:rPr>
              <a:t>M&amp;M are </a:t>
            </a:r>
            <a:r>
              <a:rPr lang="en-US" altLang="en-US" sz="2400" dirty="0">
                <a:solidFill>
                  <a:srgbClr val="000000"/>
                </a:solidFill>
                <a:latin typeface="Arial"/>
                <a:cs typeface="Arial"/>
              </a:rPr>
              <a:t>divided into </a:t>
            </a:r>
            <a:r>
              <a:rPr lang="en-US" altLang="en-US" sz="2400" dirty="0" smtClean="0">
                <a:solidFill>
                  <a:srgbClr val="000000"/>
                </a:solidFill>
                <a:latin typeface="Arial"/>
                <a:cs typeface="Arial"/>
              </a:rPr>
              <a:t>genus including Metalworking Tooling</a:t>
            </a:r>
            <a:endParaRPr lang="en-US" altLang="en-US" sz="2400" dirty="0">
              <a:solidFill>
                <a:srgbClr val="000000"/>
              </a:solidFill>
              <a:latin typeface="Arial"/>
              <a:cs typeface="Arial"/>
            </a:endParaRPr>
          </a:p>
          <a:p>
            <a:pPr marL="257175" lvl="0" indent="-257175" fontAlgn="base">
              <a:lnSpc>
                <a:spcPct val="100000"/>
              </a:lnSpc>
              <a:spcBef>
                <a:spcPct val="20000"/>
              </a:spcBef>
              <a:spcAft>
                <a:spcPct val="0"/>
              </a:spcAft>
              <a:buClrTx/>
              <a:buSzTx/>
              <a:buFontTx/>
              <a:buChar char="•"/>
            </a:pPr>
            <a:r>
              <a:rPr lang="en-US" altLang="en-US" sz="2400" dirty="0">
                <a:solidFill>
                  <a:srgbClr val="000000"/>
                </a:solidFill>
                <a:latin typeface="Arial"/>
                <a:cs typeface="Arial"/>
              </a:rPr>
              <a:t>The </a:t>
            </a:r>
            <a:r>
              <a:rPr lang="en-US" altLang="en-US" sz="2400" dirty="0" smtClean="0">
                <a:solidFill>
                  <a:srgbClr val="000000"/>
                </a:solidFill>
                <a:latin typeface="Arial"/>
                <a:cs typeface="Arial"/>
              </a:rPr>
              <a:t>Metalworking group </a:t>
            </a:r>
            <a:r>
              <a:rPr lang="en-US" altLang="en-US" sz="2400" dirty="0">
                <a:solidFill>
                  <a:srgbClr val="000000"/>
                </a:solidFill>
                <a:latin typeface="Arial"/>
                <a:cs typeface="Arial"/>
              </a:rPr>
              <a:t>of </a:t>
            </a:r>
            <a:r>
              <a:rPr lang="en-US" altLang="en-US" sz="2400" dirty="0" smtClean="0">
                <a:solidFill>
                  <a:srgbClr val="000000"/>
                </a:solidFill>
                <a:latin typeface="Arial"/>
                <a:cs typeface="Arial"/>
              </a:rPr>
              <a:t>CNC Turning Centers </a:t>
            </a:r>
            <a:r>
              <a:rPr lang="en-US" altLang="en-US" sz="2400" dirty="0">
                <a:solidFill>
                  <a:srgbClr val="000000"/>
                </a:solidFill>
                <a:latin typeface="Arial"/>
                <a:cs typeface="Arial"/>
              </a:rPr>
              <a:t>attract specific </a:t>
            </a:r>
            <a:r>
              <a:rPr lang="en-US" altLang="en-US" sz="2400" dirty="0" smtClean="0">
                <a:solidFill>
                  <a:srgbClr val="000000"/>
                </a:solidFill>
                <a:latin typeface="Arial"/>
                <a:cs typeface="Arial"/>
              </a:rPr>
              <a:t>dealers </a:t>
            </a:r>
            <a:r>
              <a:rPr lang="en-US" altLang="en-US" sz="2400" dirty="0">
                <a:solidFill>
                  <a:srgbClr val="000000"/>
                </a:solidFill>
                <a:latin typeface="Arial"/>
                <a:cs typeface="Arial"/>
              </a:rPr>
              <a:t>(and are therefore mutually exclusive and jointly exhaustive)</a:t>
            </a:r>
          </a:p>
          <a:p>
            <a:pPr marL="257175" lvl="0" indent="-257175" fontAlgn="base">
              <a:lnSpc>
                <a:spcPct val="100000"/>
              </a:lnSpc>
              <a:spcBef>
                <a:spcPct val="20000"/>
              </a:spcBef>
              <a:spcAft>
                <a:spcPct val="0"/>
              </a:spcAft>
              <a:buClrTx/>
              <a:buSzTx/>
              <a:buFontTx/>
              <a:buChar char="•"/>
            </a:pPr>
            <a:r>
              <a:rPr lang="en-US" altLang="en-US" sz="2400" dirty="0">
                <a:solidFill>
                  <a:srgbClr val="000000"/>
                </a:solidFill>
                <a:latin typeface="Arial"/>
                <a:cs typeface="Arial"/>
              </a:rPr>
              <a:t>The </a:t>
            </a:r>
            <a:r>
              <a:rPr lang="en-US" altLang="en-US" sz="2400" dirty="0" smtClean="0">
                <a:solidFill>
                  <a:srgbClr val="000000"/>
                </a:solidFill>
                <a:latin typeface="Arial"/>
                <a:cs typeface="Arial"/>
              </a:rPr>
              <a:t>Daewoo Puma 230C </a:t>
            </a:r>
            <a:r>
              <a:rPr lang="en-US" altLang="en-US" sz="2400" dirty="0">
                <a:solidFill>
                  <a:srgbClr val="000000"/>
                </a:solidFill>
                <a:latin typeface="Arial"/>
                <a:cs typeface="Arial"/>
              </a:rPr>
              <a:t>was mass produced and is regularly sold</a:t>
            </a:r>
          </a:p>
          <a:p>
            <a:pPr marL="257175" lvl="0" indent="-257175" fontAlgn="base">
              <a:lnSpc>
                <a:spcPct val="100000"/>
              </a:lnSpc>
              <a:spcBef>
                <a:spcPct val="20000"/>
              </a:spcBef>
              <a:spcAft>
                <a:spcPct val="0"/>
              </a:spcAft>
              <a:buClrTx/>
              <a:buSzTx/>
              <a:buFontTx/>
              <a:buChar char="•"/>
            </a:pPr>
            <a:r>
              <a:rPr lang="en-US" altLang="en-US" sz="2400" dirty="0">
                <a:solidFill>
                  <a:srgbClr val="000000"/>
                </a:solidFill>
                <a:latin typeface="Arial"/>
                <a:cs typeface="Arial"/>
              </a:rPr>
              <a:t>7</a:t>
            </a:r>
            <a:r>
              <a:rPr lang="en-US" altLang="en-US" sz="2400" dirty="0" smtClean="0">
                <a:solidFill>
                  <a:srgbClr val="000000"/>
                </a:solidFill>
                <a:latin typeface="Arial"/>
                <a:cs typeface="Arial"/>
              </a:rPr>
              <a:t> offered </a:t>
            </a:r>
            <a:r>
              <a:rPr lang="en-US" altLang="en-US" sz="2400" dirty="0">
                <a:solidFill>
                  <a:srgbClr val="000000"/>
                </a:solidFill>
                <a:latin typeface="Arial"/>
                <a:cs typeface="Arial"/>
              </a:rPr>
              <a:t>on eBay in the last 30 days with a median </a:t>
            </a:r>
            <a:r>
              <a:rPr lang="en-US" altLang="en-US" sz="2400" dirty="0" smtClean="0">
                <a:solidFill>
                  <a:srgbClr val="000000"/>
                </a:solidFill>
                <a:latin typeface="Arial"/>
                <a:cs typeface="Arial"/>
              </a:rPr>
              <a:t>offering </a:t>
            </a:r>
            <a:r>
              <a:rPr lang="en-US" altLang="en-US" sz="2400" dirty="0">
                <a:solidFill>
                  <a:srgbClr val="000000"/>
                </a:solidFill>
                <a:latin typeface="Arial"/>
                <a:cs typeface="Arial"/>
              </a:rPr>
              <a:t>of </a:t>
            </a:r>
            <a:r>
              <a:rPr lang="en-US" altLang="en-US" sz="2400" dirty="0" smtClean="0">
                <a:solidFill>
                  <a:srgbClr val="000000"/>
                </a:solidFill>
                <a:latin typeface="Arial"/>
                <a:cs typeface="Arial"/>
              </a:rPr>
              <a:t>$33,147.50 </a:t>
            </a:r>
            <a:r>
              <a:rPr lang="en-US" altLang="en-US" sz="2400" dirty="0">
                <a:solidFill>
                  <a:srgbClr val="000000"/>
                </a:solidFill>
                <a:latin typeface="Arial"/>
                <a:cs typeface="Arial"/>
              </a:rPr>
              <a:t>and an mean of </a:t>
            </a:r>
            <a:r>
              <a:rPr lang="en-US" altLang="en-US" sz="2400" dirty="0" smtClean="0">
                <a:solidFill>
                  <a:srgbClr val="000000"/>
                </a:solidFill>
                <a:latin typeface="Arial"/>
                <a:cs typeface="Arial"/>
              </a:rPr>
              <a:t>$39,600</a:t>
            </a:r>
            <a:endParaRPr lang="en-US" altLang="en-US" sz="2400" dirty="0">
              <a:solidFill>
                <a:srgbClr val="000000"/>
              </a:solidFill>
              <a:latin typeface="Arial"/>
              <a:cs typeface="Arial"/>
            </a:endParaRPr>
          </a:p>
          <a:p>
            <a:endParaRPr lang="en-US"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199918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Arguments</a:t>
            </a:r>
            <a:endParaRPr lang="en-US" dirty="0"/>
          </a:p>
        </p:txBody>
      </p:sp>
      <p:sp>
        <p:nvSpPr>
          <p:cNvPr id="3" name="Content Placeholder 2"/>
          <p:cNvSpPr>
            <a:spLocks noGrp="1"/>
          </p:cNvSpPr>
          <p:nvPr>
            <p:ph idx="1"/>
          </p:nvPr>
        </p:nvSpPr>
        <p:spPr/>
        <p:txBody>
          <a:bodyPr/>
          <a:lstStyle/>
          <a:p>
            <a:r>
              <a:rPr lang="en-US" sz="2400" dirty="0" smtClean="0"/>
              <a:t>Starts with some assertions (premises) justifying a thesis (conclusion)</a:t>
            </a:r>
          </a:p>
          <a:p>
            <a:r>
              <a:rPr lang="en-US" sz="2400" dirty="0" smtClean="0"/>
              <a:t>“We </a:t>
            </a:r>
            <a:r>
              <a:rPr lang="en-US" sz="2400" dirty="0"/>
              <a:t>have made assumptions that the items we inspected were what we thought them to be. </a:t>
            </a:r>
            <a:r>
              <a:rPr lang="en-US" sz="2400" dirty="0" smtClean="0"/>
              <a:t>We believe the Scope of Work gave us complete data. We </a:t>
            </a:r>
            <a:r>
              <a:rPr lang="en-US" sz="2400" dirty="0"/>
              <a:t>have complied with the requirements of Standard 7 and 8, Personal Property Appraisal Development and Reporting of the Uniform Standard of Professional Appraisal Practice. In our professional opinion the market value of the entirety, as of January </a:t>
            </a:r>
            <a:r>
              <a:rPr lang="en-US" sz="2400" dirty="0" smtClean="0"/>
              <a:t>1, 2017, </a:t>
            </a:r>
            <a:r>
              <a:rPr lang="en-US" sz="2400" dirty="0"/>
              <a:t>was one thousand dollars.” </a:t>
            </a:r>
          </a:p>
          <a:p>
            <a:endParaRPr lang="en-US"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27506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Arguments</a:t>
            </a:r>
            <a:endParaRPr lang="en-US" dirty="0"/>
          </a:p>
        </p:txBody>
      </p:sp>
      <p:sp>
        <p:nvSpPr>
          <p:cNvPr id="3" name="Content Placeholder 2"/>
          <p:cNvSpPr>
            <a:spLocks noGrp="1"/>
          </p:cNvSpPr>
          <p:nvPr>
            <p:ph idx="1"/>
          </p:nvPr>
        </p:nvSpPr>
        <p:spPr/>
        <p:txBody>
          <a:bodyPr/>
          <a:lstStyle/>
          <a:p>
            <a:r>
              <a:rPr lang="en-US" altLang="en-US" sz="2800" b="1" dirty="0">
                <a:solidFill>
                  <a:srgbClr val="000000"/>
                </a:solidFill>
                <a:latin typeface="Arial"/>
                <a:ea typeface="+mj-ea"/>
                <a:cs typeface="Arial"/>
              </a:rPr>
              <a:t>The concept of a valuation conclusion is a group of information formed by comparison and contrast.</a:t>
            </a:r>
            <a:br>
              <a:rPr lang="en-US" altLang="en-US" sz="2800" b="1" dirty="0">
                <a:solidFill>
                  <a:srgbClr val="000000"/>
                </a:solidFill>
                <a:latin typeface="Arial"/>
                <a:ea typeface="+mj-ea"/>
                <a:cs typeface="Arial"/>
              </a:rPr>
            </a:br>
            <a:r>
              <a:rPr lang="en-US" altLang="en-US" sz="2800" b="1" dirty="0">
                <a:solidFill>
                  <a:srgbClr val="000000"/>
                </a:solidFill>
                <a:latin typeface="Arial"/>
                <a:ea typeface="+mj-ea"/>
                <a:cs typeface="Arial"/>
              </a:rPr>
              <a:t/>
            </a:r>
            <a:br>
              <a:rPr lang="en-US" altLang="en-US" sz="2800" b="1" dirty="0">
                <a:solidFill>
                  <a:srgbClr val="000000"/>
                </a:solidFill>
                <a:latin typeface="Arial"/>
                <a:ea typeface="+mj-ea"/>
                <a:cs typeface="Arial"/>
              </a:rPr>
            </a:br>
            <a:r>
              <a:rPr lang="en-US" altLang="en-US" sz="2800" i="1" dirty="0">
                <a:solidFill>
                  <a:srgbClr val="000000"/>
                </a:solidFill>
                <a:latin typeface="Arial"/>
                <a:ea typeface="+mj-ea"/>
                <a:cs typeface="Arial"/>
              </a:rPr>
              <a:t>Regardless of the approach to value, in the end, the </a:t>
            </a:r>
            <a:r>
              <a:rPr lang="en-US" altLang="en-US" sz="2800" i="1" dirty="0" smtClean="0">
                <a:solidFill>
                  <a:srgbClr val="000000"/>
                </a:solidFill>
                <a:latin typeface="Arial"/>
                <a:ea typeface="+mj-ea"/>
                <a:cs typeface="Arial"/>
              </a:rPr>
              <a:t>assessor </a:t>
            </a:r>
            <a:r>
              <a:rPr lang="en-US" altLang="en-US" sz="2800" i="1" dirty="0">
                <a:solidFill>
                  <a:srgbClr val="000000"/>
                </a:solidFill>
                <a:latin typeface="Arial"/>
                <a:ea typeface="+mj-ea"/>
                <a:cs typeface="Arial"/>
              </a:rPr>
              <a:t>must reconcile the data. Expose the data in groups of relevance then relate its meaning to the assignment.</a:t>
            </a:r>
            <a:endParaRPr lang="en-US"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196957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Fallacies</a:t>
            </a:r>
            <a:endParaRPr lang="en-US" dirty="0"/>
          </a:p>
        </p:txBody>
      </p:sp>
      <p:sp>
        <p:nvSpPr>
          <p:cNvPr id="3" name="Content Placeholder 2"/>
          <p:cNvSpPr>
            <a:spLocks noGrp="1"/>
          </p:cNvSpPr>
          <p:nvPr>
            <p:ph idx="1"/>
          </p:nvPr>
        </p:nvSpPr>
        <p:spPr/>
        <p:txBody>
          <a:bodyPr/>
          <a:lstStyle/>
          <a:p>
            <a:pPr marL="0" lvl="0" indent="0">
              <a:lnSpc>
                <a:spcPct val="100000"/>
              </a:lnSpc>
              <a:spcBef>
                <a:spcPct val="20000"/>
              </a:spcBef>
              <a:spcAft>
                <a:spcPct val="0"/>
              </a:spcAft>
              <a:buClr>
                <a:srgbClr val="BBE0E3">
                  <a:lumMod val="75000"/>
                </a:srgbClr>
              </a:buClr>
              <a:buSzTx/>
              <a:buFont typeface="Arial"/>
              <a:buChar char="•"/>
              <a:defRPr/>
            </a:pPr>
            <a:r>
              <a:rPr lang="en-US" sz="2500" b="1" dirty="0">
                <a:solidFill>
                  <a:srgbClr val="000000"/>
                </a:solidFill>
                <a:latin typeface="Arial"/>
                <a:cs typeface="Arial"/>
              </a:rPr>
              <a:t>Circular Argument</a:t>
            </a:r>
            <a:r>
              <a:rPr lang="en-US" sz="2500" dirty="0">
                <a:solidFill>
                  <a:srgbClr val="000000"/>
                </a:solidFill>
                <a:latin typeface="Arial"/>
                <a:cs typeface="Arial"/>
              </a:rPr>
              <a:t>: appraiser fails to address the valuation issue, the premise supports only the premise.</a:t>
            </a:r>
          </a:p>
          <a:p>
            <a:pPr marL="0" lvl="0" indent="0" eaLnBrk="0" fontAlgn="base" hangingPunct="0">
              <a:lnSpc>
                <a:spcPct val="100000"/>
              </a:lnSpc>
              <a:spcBef>
                <a:spcPct val="20000"/>
              </a:spcBef>
              <a:spcAft>
                <a:spcPct val="0"/>
              </a:spcAft>
              <a:buClrTx/>
              <a:buSzTx/>
              <a:buNone/>
              <a:defRPr/>
            </a:pPr>
            <a:r>
              <a:rPr lang="en-US" altLang="en-US" sz="2500" dirty="0" err="1">
                <a:solidFill>
                  <a:srgbClr val="000000"/>
                </a:solidFill>
                <a:latin typeface="Arial"/>
                <a:cs typeface="Arial"/>
              </a:rPr>
              <a:t>Circulus</a:t>
            </a:r>
            <a:r>
              <a:rPr lang="en-US" altLang="en-US" sz="2500" dirty="0">
                <a:solidFill>
                  <a:srgbClr val="000000"/>
                </a:solidFill>
                <a:latin typeface="Arial"/>
                <a:cs typeface="Arial"/>
              </a:rPr>
              <a:t> in </a:t>
            </a:r>
            <a:r>
              <a:rPr lang="en-US" altLang="en-US" sz="2500" dirty="0" err="1">
                <a:solidFill>
                  <a:srgbClr val="000000"/>
                </a:solidFill>
                <a:latin typeface="Arial"/>
                <a:cs typeface="Arial"/>
              </a:rPr>
              <a:t>Probando</a:t>
            </a:r>
            <a:r>
              <a:rPr lang="en-US" altLang="en-US" sz="2500" dirty="0">
                <a:solidFill>
                  <a:srgbClr val="000000"/>
                </a:solidFill>
                <a:latin typeface="Arial"/>
                <a:cs typeface="Arial"/>
              </a:rPr>
              <a:t>; the appraiser begins with what they want to end with, thus the reconciliation goes around in a circle.</a:t>
            </a:r>
          </a:p>
          <a:p>
            <a:pPr marL="0" lvl="0" indent="0" eaLnBrk="0" fontAlgn="base" hangingPunct="0">
              <a:lnSpc>
                <a:spcPct val="100000"/>
              </a:lnSpc>
              <a:spcBef>
                <a:spcPct val="20000"/>
              </a:spcBef>
              <a:spcAft>
                <a:spcPct val="0"/>
              </a:spcAft>
              <a:buClrTx/>
              <a:buSzTx/>
              <a:buNone/>
              <a:defRPr/>
            </a:pPr>
            <a:r>
              <a:rPr lang="en-US" altLang="en-US" sz="2500" dirty="0">
                <a:solidFill>
                  <a:srgbClr val="000000"/>
                </a:solidFill>
                <a:latin typeface="Arial"/>
                <a:cs typeface="Arial"/>
              </a:rPr>
              <a:t>A is true because B is true. B is true because A is true.</a:t>
            </a:r>
          </a:p>
          <a:p>
            <a:pPr marL="0" lvl="0" indent="0" eaLnBrk="0" fontAlgn="base" hangingPunct="0">
              <a:lnSpc>
                <a:spcPct val="100000"/>
              </a:lnSpc>
              <a:spcBef>
                <a:spcPct val="20000"/>
              </a:spcBef>
              <a:spcAft>
                <a:spcPct val="0"/>
              </a:spcAft>
              <a:buClrTx/>
              <a:buSzTx/>
              <a:buNone/>
              <a:defRPr/>
            </a:pPr>
            <a:endParaRPr lang="en-US" altLang="en-US" sz="2500" dirty="0">
              <a:solidFill>
                <a:srgbClr val="000000"/>
              </a:solidFill>
              <a:latin typeface="Arial"/>
              <a:cs typeface="Arial"/>
            </a:endParaRPr>
          </a:p>
          <a:p>
            <a:pPr marL="0" lvl="0" indent="0" eaLnBrk="0" fontAlgn="base" hangingPunct="0">
              <a:lnSpc>
                <a:spcPct val="100000"/>
              </a:lnSpc>
              <a:spcBef>
                <a:spcPct val="20000"/>
              </a:spcBef>
              <a:spcAft>
                <a:spcPct val="0"/>
              </a:spcAft>
              <a:buClrTx/>
              <a:buSzTx/>
              <a:buNone/>
              <a:defRPr/>
            </a:pPr>
            <a:r>
              <a:rPr lang="en-US" altLang="en-US" sz="2500" dirty="0">
                <a:solidFill>
                  <a:srgbClr val="000000"/>
                </a:solidFill>
                <a:latin typeface="Arial"/>
                <a:cs typeface="Arial"/>
              </a:rPr>
              <a:t>“The listing price of this buildable lot was based on the assessed value.”</a:t>
            </a:r>
          </a:p>
          <a:p>
            <a:endParaRPr lang="en-US"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206514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Sample Personal Property Narrative Appraisal Report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0840479"/>
              </p:ext>
            </p:extLst>
          </p:nvPr>
        </p:nvGraphicFramePr>
        <p:xfrm>
          <a:off x="1065213" y="1828800"/>
          <a:ext cx="86868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214821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Fallacies</a:t>
            </a:r>
            <a:endParaRPr lang="en-US" dirty="0"/>
          </a:p>
        </p:txBody>
      </p:sp>
      <p:sp>
        <p:nvSpPr>
          <p:cNvPr id="3" name="Content Placeholder 2"/>
          <p:cNvSpPr>
            <a:spLocks noGrp="1"/>
          </p:cNvSpPr>
          <p:nvPr>
            <p:ph idx="1"/>
          </p:nvPr>
        </p:nvSpPr>
        <p:spPr/>
        <p:txBody>
          <a:bodyPr>
            <a:normAutofit lnSpcReduction="10000"/>
          </a:bodyPr>
          <a:lstStyle/>
          <a:p>
            <a:pPr marL="0" lvl="0" indent="0">
              <a:lnSpc>
                <a:spcPct val="100000"/>
              </a:lnSpc>
              <a:spcBef>
                <a:spcPct val="20000"/>
              </a:spcBef>
              <a:spcAft>
                <a:spcPct val="0"/>
              </a:spcAft>
              <a:buClr>
                <a:srgbClr val="BBE0E3">
                  <a:lumMod val="75000"/>
                </a:srgbClr>
              </a:buClr>
              <a:buSzTx/>
              <a:buFont typeface="Arial"/>
              <a:buChar char="•"/>
              <a:defRPr/>
            </a:pPr>
            <a:r>
              <a:rPr lang="en-US" sz="2300" b="1" dirty="0">
                <a:solidFill>
                  <a:srgbClr val="000000"/>
                </a:solidFill>
                <a:latin typeface="Arial"/>
                <a:cs typeface="Arial"/>
              </a:rPr>
              <a:t>Post hoc, ergo propter hoc</a:t>
            </a:r>
            <a:r>
              <a:rPr lang="en-US" sz="2300" dirty="0">
                <a:solidFill>
                  <a:srgbClr val="000000"/>
                </a:solidFill>
                <a:latin typeface="Arial"/>
                <a:cs typeface="Arial"/>
              </a:rPr>
              <a:t>: appraiser uses a preceding unrelated event to reach a valuation conclusion. Latin translates to “After this, therefore because of this”.</a:t>
            </a:r>
          </a:p>
          <a:p>
            <a:pPr marL="0" lvl="0" indent="0">
              <a:lnSpc>
                <a:spcPct val="100000"/>
              </a:lnSpc>
              <a:spcBef>
                <a:spcPct val="20000"/>
              </a:spcBef>
              <a:spcAft>
                <a:spcPct val="0"/>
              </a:spcAft>
              <a:buClr>
                <a:srgbClr val="BBE0E3">
                  <a:lumMod val="75000"/>
                </a:srgbClr>
              </a:buClr>
              <a:buSzTx/>
              <a:buNone/>
              <a:defRPr/>
            </a:pPr>
            <a:endParaRPr lang="en-US" sz="2300" dirty="0">
              <a:solidFill>
                <a:srgbClr val="000000"/>
              </a:solidFill>
              <a:latin typeface="Arial"/>
              <a:cs typeface="Arial"/>
            </a:endParaRPr>
          </a:p>
          <a:p>
            <a:pPr marL="0" lvl="0" indent="0">
              <a:lnSpc>
                <a:spcPct val="100000"/>
              </a:lnSpc>
              <a:spcBef>
                <a:spcPct val="20000"/>
              </a:spcBef>
              <a:spcAft>
                <a:spcPct val="0"/>
              </a:spcAft>
              <a:buClr>
                <a:srgbClr val="BBE0E3">
                  <a:lumMod val="75000"/>
                </a:srgbClr>
              </a:buClr>
              <a:buSzTx/>
              <a:buNone/>
              <a:defRPr/>
            </a:pPr>
            <a:r>
              <a:rPr lang="en-US" sz="2300" dirty="0">
                <a:solidFill>
                  <a:srgbClr val="000000"/>
                </a:solidFill>
                <a:latin typeface="Arial"/>
                <a:cs typeface="Arial"/>
              </a:rPr>
              <a:t>A caused B because A occurred before B</a:t>
            </a:r>
          </a:p>
          <a:p>
            <a:pPr marL="0" lvl="0" indent="0">
              <a:lnSpc>
                <a:spcPct val="100000"/>
              </a:lnSpc>
              <a:spcBef>
                <a:spcPct val="20000"/>
              </a:spcBef>
              <a:spcAft>
                <a:spcPct val="0"/>
              </a:spcAft>
              <a:buClr>
                <a:srgbClr val="BBE0E3">
                  <a:lumMod val="75000"/>
                </a:srgbClr>
              </a:buClr>
              <a:buSzTx/>
              <a:buNone/>
              <a:defRPr/>
            </a:pPr>
            <a:endParaRPr lang="en-US" sz="2300" dirty="0">
              <a:solidFill>
                <a:srgbClr val="000000"/>
              </a:solidFill>
              <a:latin typeface="Arial"/>
              <a:cs typeface="Arial"/>
            </a:endParaRPr>
          </a:p>
          <a:p>
            <a:pPr marL="0" lvl="0" indent="0">
              <a:lnSpc>
                <a:spcPct val="100000"/>
              </a:lnSpc>
              <a:spcBef>
                <a:spcPct val="20000"/>
              </a:spcBef>
              <a:spcAft>
                <a:spcPct val="0"/>
              </a:spcAft>
              <a:buClr>
                <a:srgbClr val="BBE0E3">
                  <a:lumMod val="75000"/>
                </a:srgbClr>
              </a:buClr>
              <a:buSzTx/>
              <a:buNone/>
              <a:defRPr/>
            </a:pPr>
            <a:r>
              <a:rPr lang="en-US" sz="2300" dirty="0">
                <a:solidFill>
                  <a:srgbClr val="000000"/>
                </a:solidFill>
                <a:latin typeface="Arial"/>
                <a:cs typeface="Arial"/>
              </a:rPr>
              <a:t>The exhibition is actually the reason that the 1892 oil painting was sold; the Gauguin canvas had been on loan to the </a:t>
            </a:r>
            <a:r>
              <a:rPr lang="en-US" sz="2300" dirty="0" err="1">
                <a:solidFill>
                  <a:srgbClr val="000000"/>
                </a:solidFill>
                <a:latin typeface="Arial"/>
                <a:cs typeface="Arial"/>
              </a:rPr>
              <a:t>Kunstmuseum</a:t>
            </a:r>
            <a:r>
              <a:rPr lang="en-US" sz="2300" dirty="0">
                <a:solidFill>
                  <a:srgbClr val="000000"/>
                </a:solidFill>
                <a:latin typeface="Arial"/>
                <a:cs typeface="Arial"/>
              </a:rPr>
              <a:t> in Basel for close to 50 years, but the institution would not let the artwork travel while it was closed for renovations. This violated the terms of the loan, which stipulated that the painting remain on public view.</a:t>
            </a:r>
          </a:p>
          <a:p>
            <a:endParaRPr lang="en-US"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262388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USPAP Compliant Report</a:t>
            </a:r>
            <a:endParaRPr lang="en-US" dirty="0"/>
          </a:p>
        </p:txBody>
      </p:sp>
      <p:sp>
        <p:nvSpPr>
          <p:cNvPr id="3" name="Content Placeholder 2"/>
          <p:cNvSpPr>
            <a:spLocks noGrp="1"/>
          </p:cNvSpPr>
          <p:nvPr>
            <p:ph idx="1"/>
          </p:nvPr>
        </p:nvSpPr>
        <p:spPr/>
        <p:txBody>
          <a:bodyPr>
            <a:normAutofit fontScale="85000" lnSpcReduction="10000"/>
          </a:bodyPr>
          <a:lstStyle/>
          <a:p>
            <a:pPr lvl="1"/>
            <a:r>
              <a:rPr lang="en-US" dirty="0"/>
              <a:t>Identity of the </a:t>
            </a:r>
            <a:r>
              <a:rPr lang="en-US" dirty="0" smtClean="0"/>
              <a:t>Taxpayer and Commissioners</a:t>
            </a:r>
            <a:endParaRPr lang="en-US" dirty="0"/>
          </a:p>
          <a:p>
            <a:pPr lvl="1"/>
            <a:r>
              <a:rPr lang="en-US" dirty="0"/>
              <a:t>Intended use of the appraisal is to determine the </a:t>
            </a:r>
            <a:r>
              <a:rPr lang="en-US" dirty="0" smtClean="0"/>
              <a:t>(taxable) full and fair cash value. Cite MGL</a:t>
            </a:r>
            <a:endParaRPr lang="en-US" dirty="0"/>
          </a:p>
          <a:p>
            <a:pPr lvl="1"/>
            <a:r>
              <a:rPr lang="en-US" dirty="0"/>
              <a:t>Identify the item appraised in a description of property </a:t>
            </a:r>
            <a:r>
              <a:rPr lang="en-US" dirty="0" err="1"/>
              <a:t>incliuding</a:t>
            </a:r>
            <a:r>
              <a:rPr lang="en-US" dirty="0"/>
              <a:t> as much detail as possible</a:t>
            </a:r>
          </a:p>
          <a:p>
            <a:pPr lvl="1"/>
            <a:r>
              <a:rPr lang="en-US" dirty="0"/>
              <a:t>Does the taxpayer wholly own the property?</a:t>
            </a:r>
          </a:p>
          <a:p>
            <a:pPr lvl="1"/>
            <a:r>
              <a:rPr lang="en-US" dirty="0"/>
              <a:t>Cite the definition of </a:t>
            </a:r>
            <a:r>
              <a:rPr lang="en-US" dirty="0" smtClean="0"/>
              <a:t>Value, as an </a:t>
            </a:r>
            <a:r>
              <a:rPr lang="en-US" dirty="0"/>
              <a:t>MGL </a:t>
            </a:r>
          </a:p>
          <a:p>
            <a:pPr lvl="1"/>
            <a:r>
              <a:rPr lang="en-US" dirty="0"/>
              <a:t>Identify the effective date as January 1 (year) for the appraisal and the date the report was </a:t>
            </a:r>
            <a:r>
              <a:rPr lang="en-US" dirty="0" smtClean="0"/>
              <a:t>written</a:t>
            </a:r>
            <a:endParaRPr lang="en-US" dirty="0"/>
          </a:p>
          <a:p>
            <a:pPr lvl="1"/>
            <a:r>
              <a:rPr lang="en-US" dirty="0"/>
              <a:t>Summarize the Scope Of Work (what you did </a:t>
            </a:r>
            <a:r>
              <a:rPr lang="en-US" dirty="0" smtClean="0"/>
              <a:t>and did not do, to </a:t>
            </a:r>
            <a:r>
              <a:rPr lang="en-US" dirty="0"/>
              <a:t>determine the value)</a:t>
            </a:r>
          </a:p>
          <a:p>
            <a:pPr lvl="1"/>
            <a:r>
              <a:rPr lang="en-US" dirty="0" err="1"/>
              <a:t>Sumarize</a:t>
            </a:r>
            <a:r>
              <a:rPr lang="en-US" dirty="0"/>
              <a:t> the information reason for adjustments, proof of adjusted values, use of the property</a:t>
            </a:r>
          </a:p>
          <a:p>
            <a:pPr lvl="1"/>
            <a:r>
              <a:rPr lang="en-US" dirty="0"/>
              <a:t>Market </a:t>
            </a:r>
            <a:r>
              <a:rPr lang="en-US" dirty="0" smtClean="0"/>
              <a:t>Analysis</a:t>
            </a:r>
            <a:endParaRPr lang="en-US" dirty="0"/>
          </a:p>
          <a:p>
            <a:pPr lvl="1"/>
            <a:r>
              <a:rPr lang="en-US" dirty="0"/>
              <a:t>Statement of Assumptions and limiting conditions</a:t>
            </a:r>
          </a:p>
          <a:p>
            <a:pPr lvl="1"/>
            <a:r>
              <a:rPr lang="en-US" dirty="0"/>
              <a:t>Include certification from USPAP</a:t>
            </a:r>
          </a:p>
          <a:p>
            <a:pPr lvl="1"/>
            <a:r>
              <a:rPr lang="en-US" dirty="0"/>
              <a:t>Two original digital signatures</a:t>
            </a:r>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299821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Fallacies</a:t>
            </a:r>
            <a:endParaRPr lang="en-US" dirty="0"/>
          </a:p>
        </p:txBody>
      </p:sp>
      <p:sp>
        <p:nvSpPr>
          <p:cNvPr id="3" name="Content Placeholder 2"/>
          <p:cNvSpPr>
            <a:spLocks noGrp="1"/>
          </p:cNvSpPr>
          <p:nvPr>
            <p:ph idx="1"/>
          </p:nvPr>
        </p:nvSpPr>
        <p:spPr/>
        <p:txBody>
          <a:bodyPr>
            <a:normAutofit/>
          </a:bodyPr>
          <a:lstStyle/>
          <a:p>
            <a:pPr marL="0" lvl="0" indent="0">
              <a:lnSpc>
                <a:spcPct val="100000"/>
              </a:lnSpc>
              <a:spcBef>
                <a:spcPct val="20000"/>
              </a:spcBef>
              <a:spcAft>
                <a:spcPct val="0"/>
              </a:spcAft>
              <a:buClr>
                <a:srgbClr val="BBE0E3">
                  <a:lumMod val="75000"/>
                </a:srgbClr>
              </a:buClr>
              <a:buSzTx/>
              <a:buFont typeface="Arial"/>
              <a:buChar char="•"/>
              <a:defRPr/>
            </a:pPr>
            <a:r>
              <a:rPr lang="en-US" sz="2500" b="1" dirty="0">
                <a:solidFill>
                  <a:srgbClr val="000000"/>
                </a:solidFill>
                <a:latin typeface="Arial"/>
                <a:cs typeface="Arial"/>
              </a:rPr>
              <a:t>False Alternative</a:t>
            </a:r>
            <a:r>
              <a:rPr lang="en-US" sz="2500" dirty="0">
                <a:solidFill>
                  <a:srgbClr val="000000"/>
                </a:solidFill>
                <a:latin typeface="Arial"/>
                <a:cs typeface="Arial"/>
              </a:rPr>
              <a:t>: appraiser does not consider all relevant possibilities.</a:t>
            </a:r>
          </a:p>
          <a:p>
            <a:pPr marL="0" lvl="0" indent="0">
              <a:lnSpc>
                <a:spcPct val="100000"/>
              </a:lnSpc>
              <a:spcBef>
                <a:spcPct val="20000"/>
              </a:spcBef>
              <a:spcAft>
                <a:spcPct val="0"/>
              </a:spcAft>
              <a:buClr>
                <a:srgbClr val="BBE0E3">
                  <a:lumMod val="75000"/>
                </a:srgbClr>
              </a:buClr>
              <a:buSzTx/>
              <a:buFont typeface="Arial"/>
              <a:buChar char="•"/>
              <a:defRPr/>
            </a:pPr>
            <a:r>
              <a:rPr lang="en-US" sz="2500" b="1" dirty="0">
                <a:solidFill>
                  <a:srgbClr val="000000"/>
                </a:solidFill>
                <a:latin typeface="Arial"/>
                <a:cs typeface="Arial"/>
              </a:rPr>
              <a:t>Appeal to Ignorance</a:t>
            </a:r>
            <a:r>
              <a:rPr lang="en-US" sz="2500" dirty="0">
                <a:solidFill>
                  <a:srgbClr val="000000"/>
                </a:solidFill>
                <a:latin typeface="Arial"/>
                <a:cs typeface="Arial"/>
              </a:rPr>
              <a:t>: appraiser takes a position that it must be true because it has not been proven false</a:t>
            </a:r>
          </a:p>
          <a:p>
            <a:pPr marL="0" lvl="0" indent="0">
              <a:lnSpc>
                <a:spcPct val="100000"/>
              </a:lnSpc>
              <a:spcBef>
                <a:spcPct val="20000"/>
              </a:spcBef>
              <a:spcAft>
                <a:spcPct val="0"/>
              </a:spcAft>
              <a:buClr>
                <a:srgbClr val="BBE0E3">
                  <a:lumMod val="75000"/>
                </a:srgbClr>
              </a:buClr>
              <a:buSzTx/>
              <a:buFont typeface="Arial"/>
              <a:buChar char="•"/>
              <a:defRPr/>
            </a:pPr>
            <a:r>
              <a:rPr lang="en-US" sz="2500" b="1" dirty="0">
                <a:solidFill>
                  <a:srgbClr val="000000"/>
                </a:solidFill>
                <a:latin typeface="Arial"/>
                <a:cs typeface="Arial"/>
              </a:rPr>
              <a:t>Non Sequitur</a:t>
            </a:r>
            <a:r>
              <a:rPr lang="en-US" sz="2500" dirty="0">
                <a:solidFill>
                  <a:srgbClr val="000000"/>
                </a:solidFill>
                <a:latin typeface="Arial"/>
                <a:cs typeface="Arial"/>
              </a:rPr>
              <a:t>: appraisers conclusion does not follow the premises </a:t>
            </a:r>
          </a:p>
          <a:p>
            <a:pPr marL="0" lvl="0" indent="0">
              <a:lnSpc>
                <a:spcPct val="100000"/>
              </a:lnSpc>
              <a:spcBef>
                <a:spcPct val="20000"/>
              </a:spcBef>
              <a:spcAft>
                <a:spcPct val="0"/>
              </a:spcAft>
              <a:buClr>
                <a:srgbClr val="BBE0E3">
                  <a:lumMod val="75000"/>
                </a:srgbClr>
              </a:buClr>
              <a:buSzTx/>
              <a:buFont typeface="Arial"/>
              <a:buChar char="•"/>
              <a:defRPr/>
            </a:pPr>
            <a:r>
              <a:rPr lang="en-US" sz="2500" dirty="0">
                <a:solidFill>
                  <a:srgbClr val="000000"/>
                </a:solidFill>
                <a:latin typeface="Arial"/>
                <a:cs typeface="Arial"/>
              </a:rPr>
              <a:t>Non Sequitur includes Diversion and Straw Man (arguing a proposition against another)</a:t>
            </a:r>
          </a:p>
          <a:p>
            <a:endParaRPr lang="en-US"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59081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Fallacies</a:t>
            </a:r>
            <a:endParaRPr lang="en-US" dirty="0"/>
          </a:p>
        </p:txBody>
      </p:sp>
      <p:sp>
        <p:nvSpPr>
          <p:cNvPr id="3" name="Content Placeholder 2"/>
          <p:cNvSpPr>
            <a:spLocks noGrp="1"/>
          </p:cNvSpPr>
          <p:nvPr>
            <p:ph idx="1"/>
          </p:nvPr>
        </p:nvSpPr>
        <p:spPr/>
        <p:txBody>
          <a:bodyPr>
            <a:normAutofit/>
          </a:bodyPr>
          <a:lstStyle/>
          <a:p>
            <a:pPr marL="0" lvl="0" indent="0" fontAlgn="base">
              <a:lnSpc>
                <a:spcPct val="100000"/>
              </a:lnSpc>
              <a:spcBef>
                <a:spcPct val="20000"/>
              </a:spcBef>
              <a:spcAft>
                <a:spcPct val="0"/>
              </a:spcAft>
              <a:buClrTx/>
              <a:buSzTx/>
              <a:buNone/>
            </a:pPr>
            <a:r>
              <a:rPr lang="en-US" altLang="en-US" sz="2500" b="1" dirty="0">
                <a:solidFill>
                  <a:srgbClr val="000000"/>
                </a:solidFill>
                <a:latin typeface="Arial"/>
                <a:cs typeface="Arial"/>
              </a:rPr>
              <a:t>Appeal to Authority</a:t>
            </a:r>
            <a:r>
              <a:rPr lang="en-US" altLang="en-US" sz="2500" dirty="0">
                <a:solidFill>
                  <a:srgbClr val="000000"/>
                </a:solidFill>
                <a:latin typeface="Arial"/>
                <a:cs typeface="Arial"/>
              </a:rPr>
              <a:t>: appraiser relies on experts not competent to address the subject.</a:t>
            </a:r>
          </a:p>
          <a:p>
            <a:pPr marL="0" lvl="0" indent="0" fontAlgn="base">
              <a:lnSpc>
                <a:spcPct val="100000"/>
              </a:lnSpc>
              <a:spcBef>
                <a:spcPct val="20000"/>
              </a:spcBef>
              <a:spcAft>
                <a:spcPct val="0"/>
              </a:spcAft>
              <a:buClrTx/>
              <a:buSzTx/>
              <a:buNone/>
            </a:pPr>
            <a:r>
              <a:rPr lang="en-US" altLang="en-US" sz="2500" b="1" dirty="0">
                <a:solidFill>
                  <a:srgbClr val="000000"/>
                </a:solidFill>
                <a:latin typeface="Arial"/>
                <a:cs typeface="Arial"/>
              </a:rPr>
              <a:t>Ad Hominem</a:t>
            </a:r>
            <a:r>
              <a:rPr lang="en-US" altLang="en-US" sz="2500" dirty="0">
                <a:solidFill>
                  <a:srgbClr val="000000"/>
                </a:solidFill>
                <a:latin typeface="Arial"/>
                <a:cs typeface="Arial"/>
              </a:rPr>
              <a:t>: appraiser addresses a person rather than valuation.</a:t>
            </a:r>
          </a:p>
          <a:p>
            <a:pPr marL="0" lvl="0" indent="0" fontAlgn="base">
              <a:lnSpc>
                <a:spcPct val="100000"/>
              </a:lnSpc>
              <a:spcBef>
                <a:spcPct val="20000"/>
              </a:spcBef>
              <a:spcAft>
                <a:spcPct val="0"/>
              </a:spcAft>
              <a:buClrTx/>
              <a:buSzTx/>
              <a:buNone/>
            </a:pPr>
            <a:r>
              <a:rPr lang="en-US" altLang="en-US" sz="2500" dirty="0">
                <a:solidFill>
                  <a:srgbClr val="000000"/>
                </a:solidFill>
                <a:latin typeface="Arial"/>
                <a:cs typeface="Arial"/>
              </a:rPr>
              <a:t>Ad Hominem includes “poisoning the well” appraiser critiques another for a non-rational motive</a:t>
            </a:r>
          </a:p>
          <a:p>
            <a:pPr marL="0" lvl="0" indent="0" fontAlgn="base">
              <a:lnSpc>
                <a:spcPct val="100000"/>
              </a:lnSpc>
              <a:spcBef>
                <a:spcPct val="20000"/>
              </a:spcBef>
              <a:spcAft>
                <a:spcPct val="0"/>
              </a:spcAft>
              <a:buClrTx/>
              <a:buSzTx/>
              <a:buNone/>
            </a:pPr>
            <a:r>
              <a:rPr lang="en-US" altLang="en-US" sz="2500" dirty="0">
                <a:solidFill>
                  <a:srgbClr val="000000"/>
                </a:solidFill>
                <a:latin typeface="Arial"/>
                <a:cs typeface="Arial"/>
              </a:rPr>
              <a:t>Ad </a:t>
            </a:r>
            <a:r>
              <a:rPr lang="en-US" altLang="en-US" sz="2500" dirty="0" err="1">
                <a:solidFill>
                  <a:srgbClr val="000000"/>
                </a:solidFill>
                <a:latin typeface="Arial"/>
                <a:cs typeface="Arial"/>
              </a:rPr>
              <a:t>Hominen</a:t>
            </a:r>
            <a:r>
              <a:rPr lang="en-US" altLang="en-US" sz="2500" dirty="0">
                <a:solidFill>
                  <a:srgbClr val="000000"/>
                </a:solidFill>
                <a:latin typeface="Arial"/>
                <a:cs typeface="Arial"/>
              </a:rPr>
              <a:t> includes “you’re another” appraiser critiques another in effort to prove a position.</a:t>
            </a:r>
          </a:p>
          <a:p>
            <a:pPr marL="0" lvl="0" indent="0" fontAlgn="base">
              <a:lnSpc>
                <a:spcPct val="100000"/>
              </a:lnSpc>
              <a:spcBef>
                <a:spcPct val="20000"/>
              </a:spcBef>
              <a:spcAft>
                <a:spcPct val="0"/>
              </a:spcAft>
              <a:buClrTx/>
              <a:buSzTx/>
              <a:buNone/>
            </a:pPr>
            <a:r>
              <a:rPr lang="en-US" altLang="en-US" sz="2500" dirty="0">
                <a:solidFill>
                  <a:srgbClr val="000000"/>
                </a:solidFill>
                <a:latin typeface="Arial"/>
                <a:cs typeface="Arial"/>
              </a:rPr>
              <a:t>Most often seen in appraisal reviews.</a:t>
            </a:r>
          </a:p>
          <a:p>
            <a:endParaRPr lang="en-US"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381776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USPAP Compliant Report</a:t>
            </a:r>
            <a:endParaRPr lang="en-US" dirty="0"/>
          </a:p>
        </p:txBody>
      </p:sp>
      <p:sp>
        <p:nvSpPr>
          <p:cNvPr id="3" name="Content Placeholder 2"/>
          <p:cNvSpPr>
            <a:spLocks noGrp="1"/>
          </p:cNvSpPr>
          <p:nvPr>
            <p:ph idx="1"/>
          </p:nvPr>
        </p:nvSpPr>
        <p:spPr/>
        <p:txBody>
          <a:bodyPr>
            <a:normAutofit/>
          </a:bodyPr>
          <a:lstStyle/>
          <a:p>
            <a:r>
              <a:rPr lang="en-US" dirty="0" smtClean="0"/>
              <a:t>Write an Overview, executive summary of the situation.</a:t>
            </a:r>
          </a:p>
          <a:p>
            <a:r>
              <a:rPr lang="en-US" dirty="0" smtClean="0"/>
              <a:t>Name the Intended Users as the Taxpayer and all of the Commissioners at the Appellate Tax Board.</a:t>
            </a:r>
          </a:p>
          <a:p>
            <a:r>
              <a:rPr lang="en-US" dirty="0" smtClean="0"/>
              <a:t>The Intended Use is to resolve differences in opinion of value for Massachusetts Personal Property Taxation</a:t>
            </a:r>
            <a:endParaRPr lang="en-US" dirty="0"/>
          </a:p>
          <a:p>
            <a:r>
              <a:rPr lang="en-US" dirty="0" smtClean="0"/>
              <a:t>The Scope of Work is what you chose to do to find a defendable and credible value as well as what you chose not to do if anything.</a:t>
            </a:r>
            <a:endParaRPr lang="en-US" dirty="0"/>
          </a:p>
          <a:p>
            <a:r>
              <a:rPr lang="en-US" dirty="0" smtClean="0"/>
              <a:t>The Definition of value needs to be footnoted with the legal citation.</a:t>
            </a:r>
          </a:p>
          <a:p>
            <a:r>
              <a:rPr lang="en-US" dirty="0" smtClean="0"/>
              <a:t>The Effective date of the Appraisal is January 1 of the tax year in dispute.</a:t>
            </a:r>
            <a:endParaRPr lang="en-US"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68516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ATB Case #17p018 Carver Realty v Town of Carver</a:t>
            </a:r>
            <a:endParaRPr lang="en-US" dirty="0"/>
          </a:p>
        </p:txBody>
      </p:sp>
      <p:sp>
        <p:nvSpPr>
          <p:cNvPr id="3" name="Content Placeholder 2"/>
          <p:cNvSpPr>
            <a:spLocks noGrp="1"/>
          </p:cNvSpPr>
          <p:nvPr>
            <p:ph idx="1"/>
          </p:nvPr>
        </p:nvSpPr>
        <p:spPr/>
        <p:txBody>
          <a:bodyPr>
            <a:normAutofit/>
          </a:bodyPr>
          <a:lstStyle/>
          <a:p>
            <a:pPr lvl="1"/>
            <a:r>
              <a:rPr lang="en-US" sz="3200" dirty="0" smtClean="0"/>
              <a:t>Adjustments </a:t>
            </a:r>
            <a:r>
              <a:rPr lang="en-US" sz="3200" i="1" u="sng" dirty="0" smtClean="0"/>
              <a:t>must</a:t>
            </a:r>
            <a:r>
              <a:rPr lang="en-US" sz="3200" dirty="0" smtClean="0"/>
              <a:t> be supported</a:t>
            </a:r>
          </a:p>
          <a:p>
            <a:pPr lvl="1"/>
            <a:r>
              <a:rPr lang="en-US" sz="3200" dirty="0" smtClean="0"/>
              <a:t>“Mr. Collins failed to adequately adjust his purported comparable sales, and therefore his analysis lacked credibility. Accordingly, the Board found and ruled that the </a:t>
            </a:r>
            <a:r>
              <a:rPr lang="en-US" sz="3200" dirty="0" err="1" smtClean="0"/>
              <a:t>appelant</a:t>
            </a:r>
            <a:r>
              <a:rPr lang="en-US" sz="3200" dirty="0" smtClean="0"/>
              <a:t> failed to </a:t>
            </a:r>
            <a:r>
              <a:rPr lang="en-US" sz="3200" dirty="0" err="1" smtClean="0"/>
              <a:t>meeet</a:t>
            </a:r>
            <a:r>
              <a:rPr lang="en-US" sz="3200" dirty="0" smtClean="0"/>
              <a:t> the burden of proving that the subject property was overvalued.</a:t>
            </a:r>
            <a:endParaRPr lang="en-US" sz="3200"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51572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762000"/>
            <a:ext cx="8686801" cy="1066800"/>
          </a:xfrm>
        </p:spPr>
        <p:txBody>
          <a:bodyPr/>
          <a:lstStyle/>
          <a:p>
            <a:r>
              <a:rPr lang="en-US" dirty="0" smtClean="0"/>
              <a:t>ATB Case #16p479 Star </a:t>
            </a:r>
            <a:r>
              <a:rPr lang="en-US" dirty="0" err="1" smtClean="0"/>
              <a:t>magrit</a:t>
            </a:r>
            <a:r>
              <a:rPr lang="en-US" dirty="0" smtClean="0"/>
              <a:t> ETR v. City of Woburn</a:t>
            </a:r>
            <a:endParaRPr lang="en-US" dirty="0"/>
          </a:p>
        </p:txBody>
      </p:sp>
      <p:sp>
        <p:nvSpPr>
          <p:cNvPr id="3" name="Content Placeholder 2"/>
          <p:cNvSpPr>
            <a:spLocks noGrp="1"/>
          </p:cNvSpPr>
          <p:nvPr>
            <p:ph idx="1"/>
          </p:nvPr>
        </p:nvSpPr>
        <p:spPr/>
        <p:txBody>
          <a:bodyPr>
            <a:normAutofit/>
          </a:bodyPr>
          <a:lstStyle/>
          <a:p>
            <a:pPr lvl="1"/>
            <a:r>
              <a:rPr lang="en-US" sz="2400" dirty="0" smtClean="0"/>
              <a:t>Assessor (appellee) presumed correct until proven wrong</a:t>
            </a:r>
          </a:p>
          <a:p>
            <a:pPr lvl="1"/>
            <a:r>
              <a:rPr lang="en-US" sz="2000" dirty="0">
                <a:latin typeface="Courier New"/>
                <a:ea typeface="Times New Roman"/>
              </a:rPr>
              <a:t>In reaching its opinion of fair cash value in these appeals, Board was not required to believe the testimony of any particular witness or to adopt any particular method of valuation.  Rather, the Board could, and did, accept those portions of the evidence that the Board determined had more convincing weight.  </a:t>
            </a:r>
            <a:r>
              <a:rPr lang="en-US" sz="2000" b="1" i="1" dirty="0">
                <a:latin typeface="Courier New"/>
                <a:ea typeface="Times New Roman"/>
              </a:rPr>
              <a:t>Foxboro Associates v. Assessors of </a:t>
            </a:r>
            <a:r>
              <a:rPr lang="en-US" sz="2000" b="1" i="1" dirty="0" err="1">
                <a:latin typeface="Courier New"/>
                <a:ea typeface="Times New Roman"/>
              </a:rPr>
              <a:t>Foxborough</a:t>
            </a:r>
            <a:r>
              <a:rPr lang="en-US" sz="2000" b="1" i="1" dirty="0">
                <a:latin typeface="Courier New"/>
                <a:ea typeface="Times New Roman"/>
              </a:rPr>
              <a:t>, </a:t>
            </a:r>
            <a:r>
              <a:rPr lang="en-US" sz="2000" dirty="0">
                <a:latin typeface="Courier New"/>
                <a:ea typeface="Times New Roman"/>
              </a:rPr>
              <a:t>385 Mass. 679, (1982);</a:t>
            </a:r>
            <a:r>
              <a:rPr lang="en-US" sz="2000" b="1" i="1" dirty="0">
                <a:latin typeface="Courier New"/>
                <a:ea typeface="Times New Roman"/>
              </a:rPr>
              <a:t> New Boston Garden Corp. v. Assessors of Boston,</a:t>
            </a:r>
            <a:r>
              <a:rPr lang="en-US" sz="2000" dirty="0">
                <a:latin typeface="Courier New"/>
                <a:ea typeface="Times New Roman"/>
              </a:rPr>
              <a:t> 383 Mass. 456, 473 (1981); </a:t>
            </a:r>
            <a:r>
              <a:rPr lang="en-US" sz="2000" b="1" i="1" dirty="0">
                <a:latin typeface="Courier New"/>
                <a:ea typeface="Times New Roman"/>
              </a:rPr>
              <a:t>Assessors of Lynnfield v. New England Oyster House, Inc.,</a:t>
            </a:r>
            <a:r>
              <a:rPr lang="en-US" sz="2000" dirty="0">
                <a:latin typeface="Courier New"/>
                <a:ea typeface="Times New Roman"/>
              </a:rPr>
              <a:t> 362 Mass. 696, 702 (1972). </a:t>
            </a:r>
            <a:endParaRPr lang="en-US" sz="2000"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349731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3684" r="60625" b="16316"/>
          <a:stretch/>
        </p:blipFill>
        <p:spPr bwMode="auto">
          <a:xfrm>
            <a:off x="726740" y="457200"/>
            <a:ext cx="10667997"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121176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Demonstration</a:t>
            </a:r>
            <a:endParaRPr lang="en-US" dirty="0"/>
          </a:p>
        </p:txBody>
      </p:sp>
      <p:sp>
        <p:nvSpPr>
          <p:cNvPr id="3" name="Footer Placeholder 2"/>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422723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Autofit/>
          </a:bodyPr>
          <a:lstStyle/>
          <a:p>
            <a:r>
              <a:rPr lang="en-US" sz="2400" dirty="0"/>
              <a:t>Adams, Charles, 1993, For Good and Evil: The Impact of Taxes on the Course of Civilization, Madison Books.</a:t>
            </a:r>
          </a:p>
          <a:p>
            <a:r>
              <a:rPr lang="en-US" sz="2400" dirty="0"/>
              <a:t>2 Rehnquist, William H. 1992 Grand Inquests :The Historic Impeachments of Justice Samuel Chase and President Andrew Johnson</a:t>
            </a:r>
            <a:r>
              <a:rPr lang="en-US" sz="2400" dirty="0" smtClean="0"/>
              <a:t>. William </a:t>
            </a:r>
            <a:r>
              <a:rPr lang="en-US" sz="2400" dirty="0"/>
              <a:t>Morrow &amp; Company, Inc. New York, NY.</a:t>
            </a:r>
          </a:p>
          <a:p>
            <a:r>
              <a:rPr lang="en-US" sz="2400" dirty="0"/>
              <a:t>3Steuerle, C. Eugene The Tax Decade </a:t>
            </a:r>
          </a:p>
          <a:p>
            <a:r>
              <a:rPr lang="en-US" sz="2400" dirty="0"/>
              <a:t>4 Adams, Charles 1998 Those Dirty Rotten TAXES, The Free Press, New York </a:t>
            </a:r>
            <a:r>
              <a:rPr lang="en-US" sz="2400" dirty="0" smtClean="0"/>
              <a:t>NY</a:t>
            </a:r>
          </a:p>
          <a:p>
            <a:r>
              <a:rPr lang="en-US" sz="2400" dirty="0" smtClean="0"/>
              <a:t>USPAP  2016 – 2017 edition, The Appraisal Foundation</a:t>
            </a:r>
            <a:endParaRPr lang="en-US" sz="2400"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22717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When </a:t>
            </a:r>
            <a:r>
              <a:rPr lang="en-US" dirty="0"/>
              <a:t>Did P</a:t>
            </a:r>
            <a:r>
              <a:rPr lang="en-US" dirty="0" smtClean="0"/>
              <a:t>ersonal Property become Taxable?</a:t>
            </a:r>
            <a:endParaRPr lang="en-US" dirty="0"/>
          </a:p>
        </p:txBody>
      </p:sp>
      <p:sp>
        <p:nvSpPr>
          <p:cNvPr id="3" name="Content Placeholder 2"/>
          <p:cNvSpPr>
            <a:spLocks noGrp="1"/>
          </p:cNvSpPr>
          <p:nvPr>
            <p:ph idx="1"/>
          </p:nvPr>
        </p:nvSpPr>
        <p:spPr/>
        <p:txBody>
          <a:bodyPr>
            <a:normAutofit/>
          </a:bodyPr>
          <a:lstStyle/>
          <a:p>
            <a:endParaRPr lang="en-US" dirty="0"/>
          </a:p>
          <a:p>
            <a:r>
              <a:rPr lang="en-US" dirty="0" smtClean="0"/>
              <a:t>EGYPT</a:t>
            </a:r>
            <a:endParaRPr lang="en-US" dirty="0"/>
          </a:p>
          <a:p>
            <a:r>
              <a:rPr lang="en-US" sz="2400" dirty="0"/>
              <a:t>During the various reins of the Egyptian Pharaohs </a:t>
            </a:r>
            <a:r>
              <a:rPr lang="en-US" sz="2400" dirty="0" smtClean="0"/>
              <a:t>(3150BCE– 305 BCE) tax </a:t>
            </a:r>
            <a:r>
              <a:rPr lang="en-US" sz="2400" dirty="0"/>
              <a:t>collectors were known as scribes.  </a:t>
            </a:r>
            <a:endParaRPr lang="en-US" sz="2400" dirty="0" smtClean="0"/>
          </a:p>
          <a:p>
            <a:r>
              <a:rPr lang="en-US" sz="2400" dirty="0" smtClean="0"/>
              <a:t>During </a:t>
            </a:r>
            <a:r>
              <a:rPr lang="en-US" sz="2400" dirty="0"/>
              <a:t>one period the scribes imposed a tax on cooking oil.  To insure that citizens were not avoiding the cooking oil tax scribes would audit households to insure that appropriate amounts of cooking oil were consumed and that citizens were not using leavings generated by other cooking processes as a substitute for the taxed oil</a:t>
            </a:r>
            <a:r>
              <a:rPr lang="en-US" sz="2400" dirty="0" smtClean="0"/>
              <a:t>.</a:t>
            </a:r>
            <a:endParaRPr lang="en-US" sz="2400" dirty="0"/>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338813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We Get Here?</a:t>
            </a:r>
          </a:p>
        </p:txBody>
      </p:sp>
      <p:sp>
        <p:nvSpPr>
          <p:cNvPr id="3" name="Content Placeholder 2"/>
          <p:cNvSpPr>
            <a:spLocks noGrp="1"/>
          </p:cNvSpPr>
          <p:nvPr>
            <p:ph idx="1"/>
          </p:nvPr>
        </p:nvSpPr>
        <p:spPr/>
        <p:txBody>
          <a:bodyPr>
            <a:normAutofit/>
          </a:bodyPr>
          <a:lstStyle/>
          <a:p>
            <a:pPr marL="45720" indent="0">
              <a:buNone/>
            </a:pPr>
            <a:endParaRPr lang="en-US" dirty="0"/>
          </a:p>
          <a:p>
            <a:r>
              <a:rPr lang="en-US" dirty="0"/>
              <a:t>COLONIAL AMERICA</a:t>
            </a:r>
          </a:p>
          <a:p>
            <a:r>
              <a:rPr lang="en-US" sz="2400" dirty="0" smtClean="0"/>
              <a:t>Colonists </a:t>
            </a:r>
            <a:r>
              <a:rPr lang="en-US" sz="2400" dirty="0"/>
              <a:t>were paying taxes under the Molasses Act which was modified in 1764 to include import duties on foreign molasses, sugar, wine and other commodities. The new act was known as the Sugar Act. </a:t>
            </a:r>
          </a:p>
          <a:p>
            <a:r>
              <a:rPr lang="en-US" sz="2400" dirty="0"/>
              <a:t>Because the Sugar Act did not raise substantial revenue amounts, the Stamp Act was added in 1765. The Stamp Act imposed a direct tax on all newspapers printed in the colonies and most commercial and legal documents.</a:t>
            </a:r>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291405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We Get Here?</a:t>
            </a:r>
          </a:p>
        </p:txBody>
      </p:sp>
      <p:sp>
        <p:nvSpPr>
          <p:cNvPr id="3" name="Content Placeholder 2"/>
          <p:cNvSpPr>
            <a:spLocks noGrp="1"/>
          </p:cNvSpPr>
          <p:nvPr>
            <p:ph idx="1"/>
          </p:nvPr>
        </p:nvSpPr>
        <p:spPr/>
        <p:txBody>
          <a:bodyPr>
            <a:normAutofit/>
          </a:bodyPr>
          <a:lstStyle/>
          <a:p>
            <a:pPr marL="45720" indent="0">
              <a:buNone/>
            </a:pPr>
            <a:endParaRPr lang="en-US" dirty="0"/>
          </a:p>
          <a:p>
            <a:r>
              <a:rPr lang="en-US" dirty="0"/>
              <a:t>POST-REVOLUTION AMERICA</a:t>
            </a:r>
          </a:p>
          <a:p>
            <a:r>
              <a:rPr lang="en-US" sz="2400" dirty="0" smtClean="0"/>
              <a:t>In </a:t>
            </a:r>
            <a:r>
              <a:rPr lang="en-US" sz="2400" dirty="0"/>
              <a:t>1794 Settlers west of the Alleghenies, in opposition to Alexander Hamilton's excise tax of 1791, started what is now known as the "Whiskey Rebellion" </a:t>
            </a:r>
            <a:endParaRPr lang="en-US" sz="2400" dirty="0" smtClean="0"/>
          </a:p>
          <a:p>
            <a:r>
              <a:rPr lang="en-US" sz="2400" dirty="0" smtClean="0"/>
              <a:t>The </a:t>
            </a:r>
            <a:r>
              <a:rPr lang="en-US" sz="2400" dirty="0"/>
              <a:t>excise tax was considered discriminatory and the settlers </a:t>
            </a:r>
            <a:r>
              <a:rPr lang="en-US" sz="2400" i="1" u="sng" dirty="0"/>
              <a:t>rioted</a:t>
            </a:r>
            <a:r>
              <a:rPr lang="en-US" sz="2400" i="1" dirty="0"/>
              <a:t> </a:t>
            </a:r>
            <a:r>
              <a:rPr lang="en-US" sz="2400" dirty="0"/>
              <a:t>against the tax collectors . </a:t>
            </a:r>
            <a:endParaRPr lang="en-US" sz="2400" dirty="0" smtClean="0"/>
          </a:p>
          <a:p>
            <a:r>
              <a:rPr lang="en-US" sz="2400" dirty="0" smtClean="0"/>
              <a:t>President </a:t>
            </a:r>
            <a:r>
              <a:rPr lang="en-US" sz="2400" dirty="0"/>
              <a:t>Washington eventually sent troops to quell the riots. Although two settlers were eventually convicted of treason, the President granted each a pardon.</a:t>
            </a:r>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227965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We Get Here?</a:t>
            </a:r>
          </a:p>
        </p:txBody>
      </p:sp>
      <p:sp>
        <p:nvSpPr>
          <p:cNvPr id="3" name="Content Placeholder 2"/>
          <p:cNvSpPr>
            <a:spLocks noGrp="1"/>
          </p:cNvSpPr>
          <p:nvPr>
            <p:ph idx="1"/>
          </p:nvPr>
        </p:nvSpPr>
        <p:spPr/>
        <p:txBody>
          <a:bodyPr>
            <a:normAutofit/>
          </a:bodyPr>
          <a:lstStyle/>
          <a:p>
            <a:pPr marL="45720" indent="0">
              <a:buNone/>
            </a:pPr>
            <a:endParaRPr lang="en-US" dirty="0"/>
          </a:p>
          <a:p>
            <a:r>
              <a:rPr lang="en-US" dirty="0" smtClean="0"/>
              <a:t>Massachusetts Today: City And Town February 2, 2017</a:t>
            </a:r>
          </a:p>
          <a:p>
            <a:r>
              <a:rPr lang="en-US" dirty="0" smtClean="0"/>
              <a:t>“The </a:t>
            </a:r>
            <a:r>
              <a:rPr lang="en-US" dirty="0"/>
              <a:t>personal property account is an area where municipalities can typically see large increases in growth. As a result, we encourage assessors to review all personal property accounts, including the prior year’s assessed values.”</a:t>
            </a:r>
          </a:p>
        </p:txBody>
      </p:sp>
      <p:sp>
        <p:nvSpPr>
          <p:cNvPr id="4" name="Footer Placeholder 3"/>
          <p:cNvSpPr>
            <a:spLocks noGrp="1"/>
          </p:cNvSpPr>
          <p:nvPr>
            <p:ph type="ftr" sz="quarter" idx="11"/>
          </p:nvPr>
        </p:nvSpPr>
        <p:spPr/>
        <p:txBody>
          <a:bodyPr/>
          <a:lstStyle/>
          <a:p>
            <a:r>
              <a:rPr lang="en-US" smtClean="0"/>
              <a:t>NRAAO 2018           Richard J Conti, ASA, ARM/PP, MAAO     Taunton, MA</a:t>
            </a:r>
            <a:endParaRPr lang="en-US" dirty="0"/>
          </a:p>
        </p:txBody>
      </p:sp>
    </p:spTree>
    <p:extLst>
      <p:ext uri="{BB962C8B-B14F-4D97-AF65-F5344CB8AC3E}">
        <p14:creationId xmlns:p14="http://schemas.microsoft.com/office/powerpoint/2010/main" val="167199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owerpoint templat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 xmlns:thm15="http://schemas.microsoft.com/office/thememl/2012/main" name="Business strategy presentation.potx" id="{EB0D3B34-B7D6-4C45-8EC6-74593BA23307}" vid="{3C7E45A4-4E96-419A-A06F-C7909FE41FBD}"/>
    </a:ext>
  </a:extLst>
</a:theme>
</file>

<file path=ppt/theme/theme2.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FF1070-8794-47AC-90B7-1F2E078096FF}">
  <ds:schemaRefs>
    <ds:schemaRef ds:uri="40262f94-9f35-4ac3-9a90-690165a166b7"/>
    <ds:schemaRef ds:uri="http://schemas.microsoft.com/office/2006/documentManagement/types"/>
    <ds:schemaRef ds:uri="a4f35948-e619-41b3-aa29-22878b09cfd2"/>
    <ds:schemaRef ds:uri="http://purl.org/dc/terms/"/>
    <ds:schemaRef ds:uri="http://purl.org/dc/elements/1.1/"/>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53E1689-1E09-4ADC-A5E7-6718BF79A8A6}">
  <ds:schemaRefs>
    <ds:schemaRef ds:uri="http://schemas.microsoft.com/sharepoint/v3/contenttype/forms"/>
  </ds:schemaRefs>
</ds:datastoreItem>
</file>

<file path=customXml/itemProps3.xml><?xml version="1.0" encoding="utf-8"?>
<ds:datastoreItem xmlns:ds="http://schemas.openxmlformats.org/officeDocument/2006/customXml" ds:itemID="{7CB30B94-6D3B-4C91-947C-5EB8E8EFFE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Template>
  <TotalTime>1005</TotalTime>
  <Words>4952</Words>
  <Application>Microsoft Office PowerPoint</Application>
  <PresentationFormat>Custom</PresentationFormat>
  <Paragraphs>374</Paragraphs>
  <Slides>59</Slides>
  <Notes>3</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powerpoint template</vt:lpstr>
      <vt:lpstr>Personal Property Narrative Appraisal Writing for Assessors</vt:lpstr>
      <vt:lpstr>Vision Statement</vt:lpstr>
      <vt:lpstr>Goal and Objective</vt:lpstr>
      <vt:lpstr>Today’s Situation</vt:lpstr>
      <vt:lpstr>Sample Personal Property Narrative Appraisal Report</vt:lpstr>
      <vt:lpstr>When Did Personal Property become Taxable?</vt:lpstr>
      <vt:lpstr>How Did We Get Here?</vt:lpstr>
      <vt:lpstr>How Did We Get Here?</vt:lpstr>
      <vt:lpstr>How Did We Get Here?</vt:lpstr>
      <vt:lpstr>Review High Value Property Costs </vt:lpstr>
      <vt:lpstr>ANYONE DONE THIS?</vt:lpstr>
      <vt:lpstr>ANYONE DONE THIS?</vt:lpstr>
      <vt:lpstr> High Value Property, Now What? </vt:lpstr>
      <vt:lpstr> USPAP Standard 7 </vt:lpstr>
      <vt:lpstr> USPAP Standard 8 </vt:lpstr>
      <vt:lpstr>THE M.G.L. ON VALUATION </vt:lpstr>
      <vt:lpstr>M.G.L. </vt:lpstr>
      <vt:lpstr>WHERE DO YOU START? APPROACH TO VALUE – build a plan</vt:lpstr>
      <vt:lpstr>USPAP Product Description</vt:lpstr>
      <vt:lpstr>USPAP Product Description</vt:lpstr>
      <vt:lpstr>USPAP Product Description</vt:lpstr>
      <vt:lpstr>LINK THE ATTRIBUTES</vt:lpstr>
      <vt:lpstr>3 APPROACHES TO VALUE</vt:lpstr>
      <vt:lpstr>COST APPROACH TO VALUE</vt:lpstr>
      <vt:lpstr>APPROACH TO VALUE</vt:lpstr>
      <vt:lpstr>APPROACH TO VALUE</vt:lpstr>
      <vt:lpstr>In any Approach</vt:lpstr>
      <vt:lpstr>PowerPoint Presentation</vt:lpstr>
      <vt:lpstr>Sales Approach</vt:lpstr>
      <vt:lpstr>WHERE DID YOU GET THE MOST DATA? APPROACH TO VALUE</vt:lpstr>
      <vt:lpstr>DEPRECIATION</vt:lpstr>
      <vt:lpstr>26 US Code § 167 – Depreciation (IRS)</vt:lpstr>
      <vt:lpstr>ASSESSORS SET CONVERSION FACTORS</vt:lpstr>
      <vt:lpstr>EXAMPLE OF CONVERSION FACTORS</vt:lpstr>
      <vt:lpstr>EXAMPLE OF CONVERSION FACTORS</vt:lpstr>
      <vt:lpstr>Recommendation</vt:lpstr>
      <vt:lpstr>Using Logic to your advantage</vt:lpstr>
      <vt:lpstr>Drawing is speaking to the eye;  Talking is painting to the ear,  Writing is sculpting the mind.   An argument is a work of fine art.</vt:lpstr>
      <vt:lpstr>Using Logic to your advantage</vt:lpstr>
      <vt:lpstr>Structure of Arguments</vt:lpstr>
      <vt:lpstr>Premise</vt:lpstr>
      <vt:lpstr>Premise traps to avoid</vt:lpstr>
      <vt:lpstr>Argument Traps: Appraisal Fallacies</vt:lpstr>
      <vt:lpstr>Appeal to Emotion</vt:lpstr>
      <vt:lpstr>Emotion to support a conclusion</vt:lpstr>
      <vt:lpstr>Argument construction</vt:lpstr>
      <vt:lpstr>Simple Arguments</vt:lpstr>
      <vt:lpstr>Simple Arguments</vt:lpstr>
      <vt:lpstr>Logical Fallacies</vt:lpstr>
      <vt:lpstr>Logical Fallacies</vt:lpstr>
      <vt:lpstr>USPAP Compliant Report</vt:lpstr>
      <vt:lpstr>Logical Fallacies</vt:lpstr>
      <vt:lpstr>Logical Fallacies</vt:lpstr>
      <vt:lpstr>USPAP Compliant Report</vt:lpstr>
      <vt:lpstr>ATB Case #17p018 Carver Realty v Town of Carver</vt:lpstr>
      <vt:lpstr>ATB Case #16p479 Star magrit ETR v. City of Woburn</vt:lpstr>
      <vt:lpstr>PowerPoint Presentation</vt:lpstr>
      <vt:lpstr>Live Demonstration</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Property Ad Valorem Appraising</dc:title>
  <dc:creator>Richard Conti</dc:creator>
  <cp:lastModifiedBy>Richard Conti</cp:lastModifiedBy>
  <cp:revision>88</cp:revision>
  <cp:lastPrinted>2017-04-06T19:48:32Z</cp:lastPrinted>
  <dcterms:created xsi:type="dcterms:W3CDTF">2017-03-07T21:00:15Z</dcterms:created>
  <dcterms:modified xsi:type="dcterms:W3CDTF">2018-05-04T12:17:14Z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74069400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